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60" r:id="rId4"/>
  </p:sldMasterIdLst>
  <p:notesMasterIdLst>
    <p:notesMasterId r:id="rId27"/>
  </p:notesMasterIdLst>
  <p:sldIdLst>
    <p:sldId id="259" r:id="rId5"/>
    <p:sldId id="296" r:id="rId6"/>
    <p:sldId id="340" r:id="rId7"/>
    <p:sldId id="341" r:id="rId8"/>
    <p:sldId id="342" r:id="rId9"/>
    <p:sldId id="343" r:id="rId10"/>
    <p:sldId id="344" r:id="rId11"/>
    <p:sldId id="345" r:id="rId12"/>
    <p:sldId id="346" r:id="rId13"/>
    <p:sldId id="361" r:id="rId14"/>
    <p:sldId id="348" r:id="rId15"/>
    <p:sldId id="349" r:id="rId16"/>
    <p:sldId id="362" r:id="rId17"/>
    <p:sldId id="352" r:id="rId18"/>
    <p:sldId id="363" r:id="rId19"/>
    <p:sldId id="354" r:id="rId20"/>
    <p:sldId id="355" r:id="rId21"/>
    <p:sldId id="356" r:id="rId22"/>
    <p:sldId id="357" r:id="rId23"/>
    <p:sldId id="358" r:id="rId24"/>
    <p:sldId id="359" r:id="rId25"/>
    <p:sldId id="364"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F4FB"/>
    <a:srgbClr val="005B89"/>
    <a:srgbClr val="84BD00"/>
    <a:srgbClr val="449DDC"/>
    <a:srgbClr val="D39922"/>
    <a:srgbClr val="FFC41D"/>
    <a:srgbClr val="27C6B3"/>
    <a:srgbClr val="4094D1"/>
    <a:srgbClr val="3F9ED8"/>
    <a:srgbClr val="3C9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EAB928-ACB4-444B-8B12-70558EA385DB}" v="7" dt="2020-10-19T16:41:51.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49"/>
    <p:restoredTop sz="78441"/>
  </p:normalViewPr>
  <p:slideViewPr>
    <p:cSldViewPr snapToGrid="0" snapToObjects="1">
      <p:cViewPr varScale="1">
        <p:scale>
          <a:sx n="91" d="100"/>
          <a:sy n="91" d="100"/>
        </p:scale>
        <p:origin x="1672" y="184"/>
      </p:cViewPr>
      <p:guideLst/>
    </p:cSldViewPr>
  </p:slideViewPr>
  <p:outlineViewPr>
    <p:cViewPr>
      <p:scale>
        <a:sx n="33" d="100"/>
        <a:sy n="33" d="100"/>
      </p:scale>
      <p:origin x="0" y="0"/>
    </p:cViewPr>
  </p:outlin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FB09-CA9F-A846-BA92-FB9C6FFBAE5F}" type="datetimeFigureOut">
              <a:rPr lang="en-US" smtClean="0"/>
              <a:t>10/21/2020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256880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cs typeface="Calibri"/>
                <a:sym typeface="Calibri"/>
              </a:rPr>
              <a:t>Instructor Notes:</a:t>
            </a:r>
          </a:p>
          <a:p>
            <a:pPr lvl="0"/>
            <a:r>
              <a:rPr lang="en-US" sz="1200" kern="1200" dirty="0">
                <a:solidFill>
                  <a:schemeClr val="tx1"/>
                </a:solidFill>
                <a:effectLst/>
                <a:latin typeface="+mn-lt"/>
                <a:ea typeface="+mn-ea"/>
                <a:cs typeface="+mn-cs"/>
              </a:rPr>
              <a:t>Elaborate on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 Can anyone get hurt?</a:t>
            </a:r>
          </a:p>
          <a:p>
            <a:pPr lvl="0"/>
            <a:r>
              <a:rPr lang="en-US" sz="1200" kern="1200" dirty="0">
                <a:solidFill>
                  <a:schemeClr val="tx1"/>
                </a:solidFill>
                <a:effectLst/>
                <a:latin typeface="+mn-lt"/>
                <a:ea typeface="+mn-ea"/>
                <a:cs typeface="+mn-cs"/>
              </a:rPr>
              <a:t>Explain:</a:t>
            </a:r>
          </a:p>
          <a:p>
            <a:pPr lvl="1"/>
            <a:r>
              <a:rPr lang="en-US" sz="1200" kern="1200" dirty="0">
                <a:solidFill>
                  <a:schemeClr val="tx1"/>
                </a:solidFill>
                <a:effectLst/>
                <a:latin typeface="+mn-lt"/>
                <a:ea typeface="+mn-ea"/>
                <a:cs typeface="+mn-cs"/>
              </a:rPr>
              <a:t>“Anyone”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refers to both ourselves and others.</a:t>
            </a:r>
          </a:p>
          <a:p>
            <a:pPr lvl="1"/>
            <a:r>
              <a:rPr lang="en-US" sz="1200" kern="1200" dirty="0">
                <a:solidFill>
                  <a:schemeClr val="tx1"/>
                </a:solidFill>
                <a:effectLst/>
                <a:latin typeface="+mn-lt"/>
                <a:ea typeface="+mn-ea"/>
                <a:cs typeface="+mn-cs"/>
              </a:rPr>
              <a:t>“Hurt”</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refers to all kinds of hurt—both physical and emotional.</a:t>
            </a:r>
          </a:p>
          <a:p>
            <a:pPr lvl="2"/>
            <a:r>
              <a:rPr lang="en-US" sz="1200" kern="1200" dirty="0">
                <a:solidFill>
                  <a:schemeClr val="tx1"/>
                </a:solidFill>
                <a:effectLst/>
                <a:latin typeface="+mn-lt"/>
                <a:ea typeface="+mn-ea"/>
                <a:cs typeface="+mn-cs"/>
              </a:rPr>
              <a:t>When we are hurt physically, our bodies are hurt. Our bodies can get hurt even when we are strong on the outside.</a:t>
            </a:r>
          </a:p>
          <a:p>
            <a:pPr lvl="2"/>
            <a:r>
              <a:rPr lang="en-US" sz="1200" kern="1200" dirty="0">
                <a:solidFill>
                  <a:schemeClr val="tx1"/>
                </a:solidFill>
                <a:effectLst/>
                <a:latin typeface="+mn-lt"/>
                <a:ea typeface="+mn-ea"/>
                <a:cs typeface="+mn-cs"/>
              </a:rPr>
              <a:t>When we are hurt emotionally, our feelings are hurt. Our feelings can get hurt even when we are strong on the inside. </a:t>
            </a:r>
          </a:p>
          <a:p>
            <a:pPr lvl="0"/>
            <a:r>
              <a:rPr lang="en-US" sz="1200" kern="1200" dirty="0">
                <a:solidFill>
                  <a:schemeClr val="tx1"/>
                </a:solidFill>
                <a:effectLst/>
                <a:latin typeface="+mn-lt"/>
                <a:ea typeface="+mn-ea"/>
                <a:cs typeface="+mn-cs"/>
              </a:rPr>
              <a:t>Tell the class that when our feelings are hurt, we may feel many different kinds of emotions. </a:t>
            </a:r>
          </a:p>
          <a:p>
            <a:pPr lvl="0"/>
            <a:r>
              <a:rPr lang="en-US" sz="1200" kern="1200" dirty="0">
                <a:solidFill>
                  <a:schemeClr val="tx1"/>
                </a:solidFill>
                <a:effectLst/>
                <a:latin typeface="+mn-lt"/>
                <a:ea typeface="+mn-ea"/>
                <a:cs typeface="+mn-cs"/>
              </a:rPr>
              <a:t>Click twice and ask students to silently reflect: What emotions might you feel when someone hurts your feelings?</a:t>
            </a:r>
          </a:p>
          <a:p>
            <a:pPr lvl="0"/>
            <a:r>
              <a:rPr lang="en-US" sz="1200" kern="1200" dirty="0">
                <a:solidFill>
                  <a:schemeClr val="tx1"/>
                </a:solidFill>
                <a:effectLst/>
                <a:latin typeface="+mn-lt"/>
                <a:ea typeface="+mn-ea"/>
                <a:cs typeface="+mn-cs"/>
              </a:rPr>
              <a:t>Click again to review the Alphabet Emotion List. Students will be familiar with this list if they have already completed the 3-5 </a:t>
            </a:r>
            <a:r>
              <a:rPr lang="en-US" sz="1200" i="1" kern="1200" dirty="0">
                <a:solidFill>
                  <a:schemeClr val="tx1"/>
                </a:solidFill>
                <a:effectLst/>
                <a:latin typeface="+mn-lt"/>
                <a:ea typeface="+mn-ea"/>
                <a:cs typeface="+mn-cs"/>
              </a:rPr>
              <a:t>Read All About It</a:t>
            </a:r>
            <a:r>
              <a:rPr lang="en-US" sz="1200" kern="1200" dirty="0">
                <a:solidFill>
                  <a:schemeClr val="tx1"/>
                </a:solidFill>
                <a:effectLst/>
                <a:latin typeface="+mn-lt"/>
                <a:ea typeface="+mn-ea"/>
                <a:cs typeface="+mn-cs"/>
              </a:rPr>
              <a:t> digital lesson bundle.</a:t>
            </a:r>
          </a:p>
          <a:p>
            <a:pPr lvl="0"/>
            <a:r>
              <a:rPr lang="en-US" sz="1200" kern="1200" dirty="0">
                <a:solidFill>
                  <a:schemeClr val="tx1"/>
                </a:solidFill>
                <a:effectLst/>
                <a:latin typeface="+mn-lt"/>
                <a:ea typeface="+mn-ea"/>
                <a:cs typeface="+mn-cs"/>
              </a:rPr>
              <a:t>Encourage students to read through the list and pick out at least two emotions that they may feel when their feelings are hurt. </a:t>
            </a:r>
          </a:p>
          <a:p>
            <a:pPr lvl="0"/>
            <a:r>
              <a:rPr lang="en-US" sz="1200" kern="1200" dirty="0">
                <a:solidFill>
                  <a:schemeClr val="tx1"/>
                </a:solidFill>
                <a:effectLst/>
                <a:latin typeface="+mn-lt"/>
                <a:ea typeface="+mn-ea"/>
                <a:cs typeface="+mn-cs"/>
              </a:rPr>
              <a:t>Invite them to share one emotion with someone on one side of them and the other emotion with someone on the other side of them.</a:t>
            </a:r>
          </a:p>
          <a:p>
            <a:pPr lvl="0"/>
            <a:r>
              <a:rPr lang="en-US" sz="1200" kern="1200" dirty="0">
                <a:solidFill>
                  <a:schemeClr val="tx1"/>
                </a:solidFill>
                <a:effectLst/>
                <a:latin typeface="+mn-lt"/>
                <a:ea typeface="+mn-ea"/>
                <a:cs typeface="+mn-cs"/>
              </a:rPr>
              <a:t>Pass out one </a:t>
            </a:r>
            <a:r>
              <a:rPr lang="en-US" sz="1200" b="1" i="1" kern="1200" dirty="0">
                <a:solidFill>
                  <a:schemeClr val="tx1"/>
                </a:solidFill>
                <a:effectLst/>
                <a:latin typeface="+mn-lt"/>
                <a:ea typeface="+mn-ea"/>
                <a:cs typeface="+mn-cs"/>
              </a:rPr>
              <a:t>Handout 6: Emotions that Hurt</a:t>
            </a:r>
            <a:r>
              <a:rPr lang="en-US" sz="1200" kern="1200" dirty="0">
                <a:solidFill>
                  <a:schemeClr val="tx1"/>
                </a:solidFill>
                <a:effectLst/>
                <a:latin typeface="+mn-lt"/>
                <a:ea typeface="+mn-ea"/>
                <a:cs typeface="+mn-cs"/>
              </a:rPr>
              <a:t> to each student and read the instructions provided. </a:t>
            </a:r>
          </a:p>
          <a:p>
            <a:pPr lvl="0"/>
            <a:r>
              <a:rPr lang="en-US" sz="1200" kern="1200" dirty="0">
                <a:solidFill>
                  <a:schemeClr val="tx1"/>
                </a:solidFill>
                <a:effectLst/>
                <a:latin typeface="+mn-lt"/>
                <a:ea typeface="+mn-ea"/>
                <a:cs typeface="+mn-cs"/>
              </a:rPr>
              <a:t>Allow students a few minutes to find a comfortable spot and journal about these emotions.</a:t>
            </a:r>
          </a:p>
          <a:p>
            <a:pPr lvl="0"/>
            <a:r>
              <a:rPr lang="en-US" sz="1200" kern="1200" dirty="0">
                <a:solidFill>
                  <a:schemeClr val="tx1"/>
                </a:solidFill>
                <a:effectLst/>
                <a:latin typeface="+mn-lt"/>
                <a:ea typeface="+mn-ea"/>
                <a:cs typeface="+mn-cs"/>
              </a:rPr>
              <a:t>Then bring the class back together and summarize the activity by sharing:</a:t>
            </a:r>
          </a:p>
          <a:p>
            <a:pPr lvl="1"/>
            <a:r>
              <a:rPr lang="en-US" sz="1200" kern="1200" dirty="0">
                <a:solidFill>
                  <a:schemeClr val="tx1"/>
                </a:solidFill>
                <a:effectLst/>
                <a:latin typeface="+mn-lt"/>
                <a:ea typeface="+mn-ea"/>
                <a:cs typeface="+mn-cs"/>
              </a:rPr>
              <a:t>When we are hurt, we can feel all different kinds of negative emotions.</a:t>
            </a:r>
          </a:p>
          <a:p>
            <a:pPr lvl="1"/>
            <a:r>
              <a:rPr lang="en-US" sz="1200" kern="1200" dirty="0">
                <a:solidFill>
                  <a:schemeClr val="tx1"/>
                </a:solidFill>
                <a:effectLst/>
                <a:latin typeface="+mn-lt"/>
                <a:ea typeface="+mn-ea"/>
                <a:cs typeface="+mn-cs"/>
              </a:rPr>
              <a:t>This is one important reason to avoid a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We don’t want to make choices that may cause us or others to feel this way!</a:t>
            </a:r>
          </a:p>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2577361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Instructor Notes:</a:t>
            </a:r>
          </a:p>
          <a:p>
            <a:pPr lvl="0"/>
            <a:r>
              <a:rPr lang="en-US" sz="1200" kern="1200" dirty="0">
                <a:solidFill>
                  <a:schemeClr val="tx1"/>
                </a:solidFill>
                <a:effectLst/>
                <a:latin typeface="+mn-lt"/>
                <a:ea typeface="+mn-ea"/>
                <a:cs typeface="+mn-cs"/>
              </a:rPr>
              <a:t>Click to display and read the following scenario: Your friend just said something that hurt your feelings, and it’s not the first time she has done this. Should you</a:t>
            </a:r>
          </a:p>
          <a:p>
            <a:pPr lvl="1"/>
            <a:r>
              <a:rPr lang="en-US" sz="1200" kern="1200" dirty="0">
                <a:solidFill>
                  <a:schemeClr val="tx1"/>
                </a:solidFill>
                <a:effectLst/>
                <a:latin typeface="+mn-lt"/>
                <a:ea typeface="+mn-ea"/>
                <a:cs typeface="+mn-cs"/>
              </a:rPr>
              <a:t>A. Pretend it didn’t hurt your feelings and act like everything is okay?</a:t>
            </a:r>
          </a:p>
          <a:p>
            <a:pPr lvl="1"/>
            <a:r>
              <a:rPr lang="en-US" sz="1200" kern="1200" dirty="0">
                <a:solidFill>
                  <a:schemeClr val="tx1"/>
                </a:solidFill>
                <a:effectLst/>
                <a:latin typeface="+mn-lt"/>
                <a:ea typeface="+mn-ea"/>
                <a:cs typeface="+mn-cs"/>
              </a:rPr>
              <a:t>B. Speak up, telling your friend that what she said hurt your feelings and explaining why?</a:t>
            </a:r>
          </a:p>
          <a:p>
            <a:pPr lvl="0"/>
            <a:r>
              <a:rPr lang="en-US" sz="1200" kern="1200" dirty="0">
                <a:solidFill>
                  <a:schemeClr val="tx1"/>
                </a:solidFill>
                <a:effectLst/>
                <a:latin typeface="+mn-lt"/>
                <a:ea typeface="+mn-ea"/>
                <a:cs typeface="+mn-cs"/>
              </a:rPr>
              <a:t>Click again and bring students’ attention back to Choice A. </a:t>
            </a:r>
          </a:p>
          <a:p>
            <a:pPr lvl="1"/>
            <a:r>
              <a:rPr lang="en-US" sz="1200" kern="1200" dirty="0">
                <a:solidFill>
                  <a:schemeClr val="tx1"/>
                </a:solidFill>
                <a:effectLst/>
                <a:latin typeface="+mn-lt"/>
                <a:ea typeface="+mn-ea"/>
                <a:cs typeface="+mn-cs"/>
              </a:rPr>
              <a:t>Ask students to keep this choice in mind as you read through each of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a:t>
            </a:r>
          </a:p>
          <a:p>
            <a:pPr lvl="1"/>
            <a:r>
              <a:rPr lang="en-US" sz="1200" kern="1200" dirty="0">
                <a:solidFill>
                  <a:schemeClr val="tx1"/>
                </a:solidFill>
                <a:effectLst/>
                <a:latin typeface="+mn-lt"/>
                <a:ea typeface="+mn-ea"/>
                <a:cs typeface="+mn-cs"/>
              </a:rPr>
              <a:t>Instruct students to jump up as you read the questions and remain standing if they would answer yes.</a:t>
            </a:r>
          </a:p>
          <a:p>
            <a:pPr lvl="0"/>
            <a:r>
              <a:rPr lang="en-US" sz="1200" kern="1200" dirty="0">
                <a:solidFill>
                  <a:schemeClr val="tx1"/>
                </a:solidFill>
                <a:effectLst/>
                <a:latin typeface="+mn-lt"/>
                <a:ea typeface="+mn-ea"/>
                <a:cs typeface="+mn-cs"/>
              </a:rPr>
              <a:t>Ask the class to observe how many students are standing once all three questions are read, and then instruct everyone to sit back down.</a:t>
            </a:r>
          </a:p>
          <a:p>
            <a:pPr lvl="0"/>
            <a:r>
              <a:rPr lang="en-US" sz="1200" kern="1200" dirty="0">
                <a:solidFill>
                  <a:schemeClr val="tx1"/>
                </a:solidFill>
                <a:effectLst/>
                <a:latin typeface="+mn-lt"/>
                <a:ea typeface="+mn-ea"/>
                <a:cs typeface="+mn-cs"/>
              </a:rPr>
              <a:t>Repeat the same activity for Choice B.</a:t>
            </a:r>
          </a:p>
          <a:p>
            <a:pPr lvl="0"/>
            <a:r>
              <a:rPr lang="en-US" sz="1200" kern="1200" dirty="0">
                <a:solidFill>
                  <a:schemeClr val="tx1"/>
                </a:solidFill>
                <a:effectLst/>
                <a:latin typeface="+mn-lt"/>
                <a:ea typeface="+mn-ea"/>
                <a:cs typeface="+mn-cs"/>
              </a:rPr>
              <a:t>Summarize:</a:t>
            </a:r>
          </a:p>
          <a:p>
            <a:pPr lvl="1"/>
            <a:r>
              <a:rPr lang="en-US" sz="1200" kern="1200" dirty="0">
                <a:solidFill>
                  <a:schemeClr val="tx1"/>
                </a:solidFill>
                <a:effectLst/>
                <a:latin typeface="+mn-lt"/>
                <a:ea typeface="+mn-ea"/>
                <a:cs typeface="+mn-cs"/>
              </a:rPr>
              <a:t>Choice A may seem like a good option because it is easier. However, it will hurt you and create a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a:t>
            </a:r>
          </a:p>
          <a:p>
            <a:pPr lvl="1"/>
            <a:r>
              <a:rPr lang="en-US" sz="1200" kern="1200" dirty="0">
                <a:solidFill>
                  <a:schemeClr val="tx1"/>
                </a:solidFill>
                <a:effectLst/>
                <a:latin typeface="+mn-lt"/>
                <a:ea typeface="+mn-ea"/>
                <a:cs typeface="+mn-cs"/>
              </a:rPr>
              <a:t>Choice B is the best choice because it could prevent you from getting your feelings hurt in the future. It also may help your friend understand how you feel.</a:t>
            </a:r>
          </a:p>
          <a:p>
            <a:r>
              <a:rPr lang="en-US" sz="1200" kern="1200" dirty="0">
                <a:solidFill>
                  <a:schemeClr val="tx1"/>
                </a:solidFill>
                <a:effectLst/>
                <a:latin typeface="+mn-lt"/>
                <a:ea typeface="+mn-ea"/>
                <a:cs typeface="+mn-cs"/>
              </a:rPr>
              <a:t>However, Choice B may also be the harder choice—because it means you must tell your friend how you feel. Therefore, in order to make this decision, you must have grit!</a:t>
            </a:r>
          </a:p>
          <a:p>
            <a:pPr lvl="0"/>
            <a:r>
              <a:rPr lang="en-US" sz="1200" kern="1200" dirty="0">
                <a:solidFill>
                  <a:schemeClr val="tx1"/>
                </a:solidFill>
                <a:effectLst/>
                <a:latin typeface="+mn-lt"/>
                <a:ea typeface="+mn-ea"/>
                <a:cs typeface="+mn-cs"/>
              </a:rPr>
              <a:t>Next, divide students into pairs and distribute one scenario from </a:t>
            </a:r>
            <a:r>
              <a:rPr lang="en-US" sz="1200" b="1" i="1" kern="1200" dirty="0">
                <a:solidFill>
                  <a:schemeClr val="tx1"/>
                </a:solidFill>
                <a:effectLst/>
                <a:latin typeface="+mn-lt"/>
                <a:ea typeface="+mn-ea"/>
                <a:cs typeface="+mn-cs"/>
              </a:rPr>
              <a:t>Handout 7: Yes Mess Scenarios</a:t>
            </a:r>
            <a:r>
              <a:rPr lang="en-US" sz="1200" kern="1200" dirty="0">
                <a:solidFill>
                  <a:schemeClr val="tx1"/>
                </a:solidFill>
                <a:effectLst/>
                <a:latin typeface="+mn-lt"/>
                <a:ea typeface="+mn-ea"/>
                <a:cs typeface="+mn-cs"/>
              </a:rPr>
              <a:t> to each pair. </a:t>
            </a:r>
          </a:p>
          <a:p>
            <a:pPr lvl="0"/>
            <a:r>
              <a:rPr lang="en-US" sz="1200" kern="1200" dirty="0">
                <a:solidFill>
                  <a:schemeClr val="tx1"/>
                </a:solidFill>
                <a:effectLst/>
                <a:latin typeface="+mn-lt"/>
                <a:ea typeface="+mn-ea"/>
                <a:cs typeface="+mn-cs"/>
              </a:rPr>
              <a:t>Click twice and explain that groups should</a:t>
            </a:r>
          </a:p>
          <a:p>
            <a:pPr lvl="1"/>
            <a:r>
              <a:rPr lang="en-US" sz="1200" kern="1200" dirty="0">
                <a:solidFill>
                  <a:schemeClr val="tx1"/>
                </a:solidFill>
                <a:effectLst/>
                <a:latin typeface="+mn-lt"/>
                <a:ea typeface="+mn-ea"/>
                <a:cs typeface="+mn-cs"/>
              </a:rPr>
              <a:t>read their scenario</a:t>
            </a:r>
          </a:p>
          <a:p>
            <a:pPr lvl="1"/>
            <a:r>
              <a:rPr lang="en-US" sz="1200" kern="1200" dirty="0">
                <a:solidFill>
                  <a:schemeClr val="tx1"/>
                </a:solidFill>
                <a:effectLst/>
                <a:latin typeface="+mn-lt"/>
                <a:ea typeface="+mn-ea"/>
                <a:cs typeface="+mn-cs"/>
              </a:rPr>
              <a:t>brainstorm possible choices</a:t>
            </a:r>
          </a:p>
          <a:p>
            <a:pPr lvl="1"/>
            <a:r>
              <a:rPr lang="en-US" sz="1200" kern="1200" dirty="0">
                <a:solidFill>
                  <a:schemeClr val="tx1"/>
                </a:solidFill>
                <a:effectLst/>
                <a:latin typeface="+mn-lt"/>
                <a:ea typeface="+mn-ea"/>
                <a:cs typeface="+mn-cs"/>
              </a:rPr>
              <a:t>select one choice that would be right for them even if it is difficult</a:t>
            </a:r>
          </a:p>
          <a:p>
            <a:pPr lvl="1"/>
            <a:r>
              <a:rPr lang="en-US" sz="1200" kern="1200" dirty="0">
                <a:solidFill>
                  <a:schemeClr val="tx1"/>
                </a:solidFill>
                <a:effectLst/>
                <a:latin typeface="+mn-lt"/>
                <a:ea typeface="+mn-ea"/>
                <a:cs typeface="+mn-cs"/>
              </a:rPr>
              <a:t>act out the choice to see if it would work in real life</a:t>
            </a:r>
          </a:p>
          <a:p>
            <a:pPr lvl="1"/>
            <a:r>
              <a:rPr lang="en-US" sz="1200" kern="1200" dirty="0">
                <a:solidFill>
                  <a:schemeClr val="tx1"/>
                </a:solidFill>
                <a:effectLst/>
                <a:latin typeface="+mn-lt"/>
                <a:ea typeface="+mn-ea"/>
                <a:cs typeface="+mn-cs"/>
              </a:rPr>
              <a:t>edit their choice, if needed</a:t>
            </a:r>
          </a:p>
          <a:p>
            <a:pPr lvl="0"/>
            <a:r>
              <a:rPr lang="en-US" sz="1200" kern="1200" dirty="0">
                <a:solidFill>
                  <a:schemeClr val="tx1"/>
                </a:solidFill>
                <a:effectLst/>
                <a:latin typeface="+mn-lt"/>
                <a:ea typeface="+mn-ea"/>
                <a:cs typeface="+mn-cs"/>
              </a:rPr>
              <a:t>As students are wrapping up, invite a couple groups to role-play their scenarios. As the class watches, ask the students to consider if there are any good choices the student could have made other than the one presented.</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2307195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Bring students’ attention to the handout image on the screen and explain that they will now apply what they have learned about making good choices to write a short story about someone who exhibits grit and makes the right decision for him- or herself.</a:t>
            </a:r>
          </a:p>
          <a:p>
            <a:pPr lvl="0"/>
            <a:r>
              <a:rPr lang="en-US" sz="1200" kern="1200" dirty="0">
                <a:solidFill>
                  <a:schemeClr val="tx1"/>
                </a:solidFill>
                <a:effectLst/>
                <a:latin typeface="+mn-lt"/>
                <a:ea typeface="+mn-ea"/>
                <a:cs typeface="+mn-cs"/>
              </a:rPr>
              <a:t>Distribute one </a:t>
            </a:r>
            <a:r>
              <a:rPr lang="en-US" sz="1200" b="1" i="1" kern="1200" dirty="0">
                <a:solidFill>
                  <a:schemeClr val="tx1"/>
                </a:solidFill>
                <a:effectLst/>
                <a:latin typeface="+mn-lt"/>
                <a:ea typeface="+mn-ea"/>
                <a:cs typeface="+mn-cs"/>
              </a:rPr>
              <a:t>Handout 8: A Tale of</a:t>
            </a:r>
            <a:r>
              <a:rPr lang="en-US" sz="1200" b="1" kern="1200" dirty="0">
                <a:solidFill>
                  <a:schemeClr val="tx1"/>
                </a:solidFill>
                <a:effectLst/>
                <a:latin typeface="+mn-lt"/>
                <a:ea typeface="+mn-ea"/>
                <a:cs typeface="+mn-cs"/>
              </a:rPr>
              <a:t> Grit</a:t>
            </a:r>
            <a:r>
              <a:rPr lang="en-US" sz="1200" kern="1200" dirty="0">
                <a:solidFill>
                  <a:schemeClr val="tx1"/>
                </a:solidFill>
                <a:effectLst/>
                <a:latin typeface="+mn-lt"/>
                <a:ea typeface="+mn-ea"/>
                <a:cs typeface="+mn-cs"/>
              </a:rPr>
              <a:t> to each student and review the directions. Explain that the story could be realistic fiction or fantasy, as long as it focuses on someone who has grit and makes a good choice. </a:t>
            </a:r>
          </a:p>
          <a:p>
            <a:pPr lvl="0"/>
            <a:r>
              <a:rPr lang="en-US" sz="1200" kern="1200" dirty="0">
                <a:solidFill>
                  <a:schemeClr val="tx1"/>
                </a:solidFill>
                <a:effectLst/>
                <a:latin typeface="+mn-lt"/>
                <a:ea typeface="+mn-ea"/>
                <a:cs typeface="+mn-cs"/>
              </a:rPr>
              <a:t>Then deduct about 15 minutes from the end of the class session, explain that students will have that much time to work on their story, and encourage them to begin! If they don’t finish, they may finish for homework, during writing, or during another time that works well for your classroom.</a:t>
            </a:r>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3444410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Once about 15 minutes are left in the session, tell the students that since they have thought a lot about others’ decisions today, it’s now time for each student to think for him- or herself! </a:t>
            </a:r>
          </a:p>
          <a:p>
            <a:pPr lvl="0"/>
            <a:r>
              <a:rPr lang="en-US" sz="1200" kern="1200" dirty="0">
                <a:solidFill>
                  <a:schemeClr val="tx1"/>
                </a:solidFill>
                <a:effectLst/>
                <a:latin typeface="+mn-lt"/>
                <a:ea typeface="+mn-ea"/>
                <a:cs typeface="+mn-cs"/>
              </a:rPr>
              <a:t>Remind students that we cannot control the choices that others make; we can only control our own choices. </a:t>
            </a:r>
          </a:p>
          <a:p>
            <a:pPr lvl="0"/>
            <a:r>
              <a:rPr lang="en-US" sz="1200" kern="1200" dirty="0">
                <a:solidFill>
                  <a:schemeClr val="tx1"/>
                </a:solidFill>
                <a:effectLst/>
                <a:latin typeface="+mn-lt"/>
                <a:ea typeface="+mn-ea"/>
                <a:cs typeface="+mn-cs"/>
              </a:rPr>
              <a:t>Wrap up the session by distributing one </a:t>
            </a:r>
            <a:r>
              <a:rPr lang="en-US" sz="1200" b="1" i="1" kern="1200" dirty="0">
                <a:solidFill>
                  <a:schemeClr val="tx1"/>
                </a:solidFill>
                <a:effectLst/>
                <a:latin typeface="+mn-lt"/>
                <a:ea typeface="+mn-ea"/>
                <a:cs typeface="+mn-cs"/>
              </a:rPr>
              <a:t>Handout 9: Reminder</a:t>
            </a:r>
            <a:r>
              <a:rPr lang="en-US" sz="1200" kern="1200" dirty="0">
                <a:solidFill>
                  <a:schemeClr val="tx1"/>
                </a:solidFill>
                <a:effectLst/>
                <a:latin typeface="+mn-lt"/>
                <a:ea typeface="+mn-ea"/>
                <a:cs typeface="+mn-cs"/>
              </a:rPr>
              <a:t> to each student.</a:t>
            </a:r>
          </a:p>
          <a:p>
            <a:pPr lvl="0"/>
            <a:r>
              <a:rPr lang="en-US" sz="1200" kern="1200" dirty="0">
                <a:solidFill>
                  <a:schemeClr val="tx1"/>
                </a:solidFill>
                <a:effectLst/>
                <a:latin typeface="+mn-lt"/>
                <a:ea typeface="+mn-ea"/>
                <a:cs typeface="+mn-cs"/>
              </a:rPr>
              <a:t>Click once and review the two steps:</a:t>
            </a:r>
          </a:p>
          <a:p>
            <a:pPr lvl="1"/>
            <a:r>
              <a:rPr lang="en-US" sz="1200" kern="1200" dirty="0">
                <a:solidFill>
                  <a:schemeClr val="tx1"/>
                </a:solidFill>
                <a:effectLst/>
                <a:latin typeface="+mn-lt"/>
                <a:ea typeface="+mn-ea"/>
                <a:cs typeface="+mn-cs"/>
              </a:rPr>
              <a:t>Explain that after brainstorming some of the choices they frequently have to make, they will create their own reminder to have grit and make the choice that is best for them. </a:t>
            </a:r>
          </a:p>
          <a:p>
            <a:pPr lvl="1"/>
            <a:r>
              <a:rPr lang="en-US" sz="1200" kern="1200" dirty="0">
                <a:solidFill>
                  <a:schemeClr val="tx1"/>
                </a:solidFill>
                <a:effectLst/>
                <a:latin typeface="+mn-lt"/>
                <a:ea typeface="+mn-ea"/>
                <a:cs typeface="+mn-cs"/>
              </a:rPr>
              <a:t>Explain that the reminder could be anything: a symbol, a picture, a word, or a sentence—as long as it will remind each student to choose the </a:t>
            </a:r>
            <a:r>
              <a:rPr lang="en-US" sz="1200" i="1" kern="1200" dirty="0">
                <a:solidFill>
                  <a:schemeClr val="tx1"/>
                </a:solidFill>
                <a:effectLst/>
                <a:latin typeface="+mn-lt"/>
                <a:ea typeface="+mn-ea"/>
                <a:cs typeface="+mn-cs"/>
              </a:rPr>
              <a:t>best</a:t>
            </a:r>
            <a:r>
              <a:rPr lang="en-US" sz="1200" kern="1200" dirty="0">
                <a:solidFill>
                  <a:schemeClr val="tx1"/>
                </a:solidFill>
                <a:effectLst/>
                <a:latin typeface="+mn-lt"/>
                <a:ea typeface="+mn-ea"/>
                <a:cs typeface="+mn-cs"/>
              </a:rPr>
              <a:t> choice and not just the easiest one.</a:t>
            </a:r>
          </a:p>
          <a:p>
            <a:pPr lvl="0"/>
            <a:r>
              <a:rPr lang="en-US" sz="1200" kern="1200" dirty="0">
                <a:solidFill>
                  <a:schemeClr val="tx1"/>
                </a:solidFill>
                <a:effectLst/>
                <a:latin typeface="+mn-lt"/>
                <a:ea typeface="+mn-ea"/>
                <a:cs typeface="+mn-cs"/>
              </a:rPr>
              <a:t>Tell students that they may brainstorm Part 1 with a partner if it would be helpful and then encourage them to begin.</a:t>
            </a:r>
          </a:p>
          <a:p>
            <a:pPr lvl="0"/>
            <a:r>
              <a:rPr lang="en-US" sz="1200" kern="1200" dirty="0">
                <a:solidFill>
                  <a:schemeClr val="tx1"/>
                </a:solidFill>
                <a:effectLst/>
                <a:latin typeface="+mn-lt"/>
                <a:ea typeface="+mn-ea"/>
                <a:cs typeface="+mn-cs"/>
              </a:rPr>
              <a:t>At the end of the class session, instruct each student to cut out his or her reminder and secure it in a personal location where it will remind him or her to make positive choices in the future.</a:t>
            </a: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924698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Begin by asking the class to grab pencils and sit on the floor in a circle or semicircle. Join the students by sitting at their level. </a:t>
            </a:r>
          </a:p>
          <a:p>
            <a:pPr lvl="0"/>
            <a:r>
              <a:rPr lang="en-US" sz="1200" kern="1200" dirty="0">
                <a:solidFill>
                  <a:schemeClr val="tx1"/>
                </a:solidFill>
                <a:effectLst/>
                <a:latin typeface="+mn-lt"/>
                <a:ea typeface="+mn-ea"/>
                <a:cs typeface="+mn-cs"/>
              </a:rPr>
              <a:t>Display the Guesstimate Container and encourage students to silently think about how many items are inside. </a:t>
            </a:r>
          </a:p>
          <a:p>
            <a:pPr lvl="0"/>
            <a:r>
              <a:rPr lang="en-US" sz="1200" kern="1200" dirty="0">
                <a:solidFill>
                  <a:schemeClr val="tx1"/>
                </a:solidFill>
                <a:effectLst/>
                <a:latin typeface="+mn-lt"/>
                <a:ea typeface="+mn-ea"/>
                <a:cs typeface="+mn-cs"/>
              </a:rPr>
              <a:t>Then distribute a Take a Guess Strip (from </a:t>
            </a:r>
            <a:r>
              <a:rPr lang="en-US" sz="1200" b="1" i="1" kern="1200" dirty="0">
                <a:solidFill>
                  <a:schemeClr val="tx1"/>
                </a:solidFill>
                <a:effectLst/>
                <a:latin typeface="+mn-lt"/>
                <a:ea typeface="+mn-ea"/>
                <a:cs typeface="+mn-cs"/>
              </a:rPr>
              <a:t>Handout 10: Take a Guess Strips</a:t>
            </a:r>
            <a:r>
              <a:rPr lang="en-US" sz="1200" kern="1200" dirty="0">
                <a:solidFill>
                  <a:schemeClr val="tx1"/>
                </a:solidFill>
                <a:effectLst/>
                <a:latin typeface="+mn-lt"/>
                <a:ea typeface="+mn-ea"/>
                <a:cs typeface="+mn-cs"/>
              </a:rPr>
              <a:t>) to each student and lead students through their guesses:</a:t>
            </a:r>
          </a:p>
          <a:p>
            <a:pPr lvl="0"/>
            <a:r>
              <a:rPr lang="en-US" sz="1200" kern="1200" dirty="0">
                <a:solidFill>
                  <a:schemeClr val="tx1"/>
                </a:solidFill>
                <a:effectLst/>
                <a:latin typeface="+mn-lt"/>
                <a:ea typeface="+mn-ea"/>
                <a:cs typeface="+mn-cs"/>
              </a:rPr>
              <a:t>Guess #1:</a:t>
            </a:r>
          </a:p>
          <a:p>
            <a:pPr lvl="1"/>
            <a:r>
              <a:rPr lang="en-US" sz="1200" kern="1200" dirty="0">
                <a:solidFill>
                  <a:schemeClr val="tx1"/>
                </a:solidFill>
                <a:effectLst/>
                <a:latin typeface="+mn-lt"/>
                <a:ea typeface="+mn-ea"/>
                <a:cs typeface="+mn-cs"/>
              </a:rPr>
              <a:t>Encourage students to independently record their guess in the Guess #1 thought bubble without talking to their classmates.</a:t>
            </a:r>
          </a:p>
          <a:p>
            <a:pPr lvl="0"/>
            <a:r>
              <a:rPr lang="en-US" sz="1200" kern="1200" dirty="0">
                <a:solidFill>
                  <a:schemeClr val="tx1"/>
                </a:solidFill>
                <a:effectLst/>
                <a:latin typeface="+mn-lt"/>
                <a:ea typeface="+mn-ea"/>
                <a:cs typeface="+mn-cs"/>
              </a:rPr>
              <a:t>Guess #2:</a:t>
            </a:r>
          </a:p>
          <a:p>
            <a:pPr lvl="1"/>
            <a:r>
              <a:rPr lang="en-US" sz="1200" kern="1200" dirty="0">
                <a:solidFill>
                  <a:schemeClr val="tx1"/>
                </a:solidFill>
                <a:effectLst/>
                <a:latin typeface="+mn-lt"/>
                <a:ea typeface="+mn-ea"/>
                <a:cs typeface="+mn-cs"/>
              </a:rPr>
              <a:t>Divide students into groups of three or four. </a:t>
            </a:r>
          </a:p>
          <a:p>
            <a:pPr lvl="1"/>
            <a:r>
              <a:rPr lang="en-US" sz="1200" kern="1200" dirty="0">
                <a:solidFill>
                  <a:schemeClr val="tx1"/>
                </a:solidFill>
                <a:effectLst/>
                <a:latin typeface="+mn-lt"/>
                <a:ea typeface="+mn-ea"/>
                <a:cs typeface="+mn-cs"/>
              </a:rPr>
              <a:t>Click once and tell the groups that they will have about two minutes to share their guesses with each other, select one of the guesses for their group guess, and record this number in the Guess #2 bubble. Explain that all members of the group must record the same number. </a:t>
            </a:r>
          </a:p>
          <a:p>
            <a:pPr lvl="1"/>
            <a:r>
              <a:rPr lang="en-US" sz="1200" kern="1200" dirty="0">
                <a:solidFill>
                  <a:schemeClr val="tx1"/>
                </a:solidFill>
                <a:effectLst/>
                <a:latin typeface="+mn-lt"/>
                <a:ea typeface="+mn-ea"/>
                <a:cs typeface="+mn-cs"/>
              </a:rPr>
              <a:t>Next, click to display the term “peer pressure.” </a:t>
            </a:r>
          </a:p>
          <a:p>
            <a:pPr lvl="1"/>
            <a:r>
              <a:rPr lang="en-US" sz="1200" kern="1200" dirty="0">
                <a:solidFill>
                  <a:schemeClr val="tx1"/>
                </a:solidFill>
                <a:effectLst/>
                <a:latin typeface="+mn-lt"/>
                <a:ea typeface="+mn-ea"/>
                <a:cs typeface="+mn-cs"/>
              </a:rPr>
              <a:t>Explain that peer pressure is when your classmates try to convince you to act or think a certain way. </a:t>
            </a:r>
          </a:p>
          <a:p>
            <a:pPr lvl="1"/>
            <a:r>
              <a:rPr lang="en-US" sz="1200" kern="1200" dirty="0">
                <a:solidFill>
                  <a:schemeClr val="tx1"/>
                </a:solidFill>
                <a:effectLst/>
                <a:latin typeface="+mn-lt"/>
                <a:ea typeface="+mn-ea"/>
                <a:cs typeface="+mn-cs"/>
              </a:rPr>
              <a:t>Ask students to demonstrate through a show of hands if they experienced peer pressure when their group selected Guess #2.</a:t>
            </a:r>
          </a:p>
          <a:p>
            <a:pPr lvl="1"/>
            <a:r>
              <a:rPr lang="en-US" sz="1200" kern="1200" dirty="0">
                <a:solidFill>
                  <a:schemeClr val="tx1"/>
                </a:solidFill>
                <a:effectLst/>
                <a:latin typeface="+mn-lt"/>
                <a:ea typeface="+mn-ea"/>
                <a:cs typeface="+mn-cs"/>
              </a:rPr>
              <a:t>Then ask: Are you happy with Guess #2? Encourage students to demonstrate their answer with a thumb up, thumb down, or thumb sideways (for so-so) gesture.</a:t>
            </a:r>
          </a:p>
          <a:p>
            <a:pPr lvl="1"/>
            <a:r>
              <a:rPr lang="en-US" sz="1200" kern="1200" dirty="0">
                <a:solidFill>
                  <a:schemeClr val="tx1"/>
                </a:solidFill>
                <a:effectLst/>
                <a:latin typeface="+mn-lt"/>
                <a:ea typeface="+mn-ea"/>
                <a:cs typeface="+mn-cs"/>
              </a:rPr>
              <a:t>Follow up by asking a few students to explain: </a:t>
            </a:r>
          </a:p>
          <a:p>
            <a:pPr lvl="2"/>
            <a:r>
              <a:rPr lang="en-US" sz="1200" kern="1200" dirty="0">
                <a:solidFill>
                  <a:schemeClr val="tx1"/>
                </a:solidFill>
                <a:effectLst/>
                <a:latin typeface="+mn-lt"/>
                <a:ea typeface="+mn-ea"/>
                <a:cs typeface="+mn-cs"/>
              </a:rPr>
              <a:t>Why do you feel this way about your group’s guess?  </a:t>
            </a:r>
          </a:p>
          <a:p>
            <a:pPr lvl="2"/>
            <a:r>
              <a:rPr lang="en-US" sz="1200" kern="1200" dirty="0">
                <a:solidFill>
                  <a:schemeClr val="tx1"/>
                </a:solidFill>
                <a:effectLst/>
                <a:latin typeface="+mn-lt"/>
                <a:ea typeface="+mn-ea"/>
                <a:cs typeface="+mn-cs"/>
              </a:rPr>
              <a:t>How did you feel when your group members tried to persuade you that their guess was best?</a:t>
            </a:r>
          </a:p>
          <a:p>
            <a:pPr lvl="0"/>
            <a:r>
              <a:rPr lang="en-US" sz="1200" kern="1200" dirty="0">
                <a:solidFill>
                  <a:schemeClr val="tx1"/>
                </a:solidFill>
                <a:effectLst/>
                <a:latin typeface="+mn-lt"/>
                <a:ea typeface="+mn-ea"/>
                <a:cs typeface="+mn-cs"/>
              </a:rPr>
              <a:t>Guess #3:</a:t>
            </a:r>
          </a:p>
          <a:p>
            <a:pPr lvl="1"/>
            <a:r>
              <a:rPr lang="en-US" sz="1200" kern="1200" dirty="0">
                <a:solidFill>
                  <a:schemeClr val="tx1"/>
                </a:solidFill>
                <a:effectLst/>
                <a:latin typeface="+mn-lt"/>
                <a:ea typeface="+mn-ea"/>
                <a:cs typeface="+mn-cs"/>
              </a:rPr>
              <a:t>Click twice and give students a moment to think for themselves and come up with their final guess: Guess #3. They should record this in the third thought bubble.</a:t>
            </a:r>
          </a:p>
          <a:p>
            <a:pPr lvl="1"/>
            <a:r>
              <a:rPr lang="en-US" sz="1200" kern="1200" dirty="0">
                <a:solidFill>
                  <a:schemeClr val="tx1"/>
                </a:solidFill>
                <a:effectLst/>
                <a:latin typeface="+mn-lt"/>
                <a:ea typeface="+mn-ea"/>
                <a:cs typeface="+mn-cs"/>
              </a:rPr>
              <a:t>Ask students to explain by a show of fingers (1, 2, or 3) which guess they feel best about. Then ask a few students to explain why.</a:t>
            </a:r>
          </a:p>
          <a:p>
            <a:pPr lvl="1"/>
            <a:r>
              <a:rPr lang="en-US" sz="1200" kern="1200" dirty="0">
                <a:solidFill>
                  <a:schemeClr val="tx1"/>
                </a:solidFill>
                <a:effectLst/>
                <a:latin typeface="+mn-lt"/>
                <a:ea typeface="+mn-ea"/>
                <a:cs typeface="+mn-cs"/>
              </a:rPr>
              <a:t>Explain that Guess #3 may feel like their best guess because everyone had the chance to speak with their peers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make a decision on their own—which is also the best way to deal with peer pressure. It’s good to learn about what your peers think, but you still need to make the choice that is best for you.</a:t>
            </a:r>
          </a:p>
          <a:p>
            <a:pPr lvl="0"/>
            <a:r>
              <a:rPr lang="en-US" sz="1200" kern="1200" dirty="0">
                <a:solidFill>
                  <a:schemeClr val="tx1"/>
                </a:solidFill>
                <a:effectLst/>
                <a:latin typeface="+mn-lt"/>
                <a:ea typeface="+mn-ea"/>
                <a:cs typeface="+mn-cs"/>
              </a:rPr>
              <a:t>Wrap up by encouraging students to share their best guesses and then revealing the actual answer.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275819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200" b="1" kern="1200" dirty="0">
                <a:solidFill>
                  <a:schemeClr val="tx1"/>
                </a:solidFill>
                <a:effectLst/>
                <a:latin typeface="+mn-lt"/>
                <a:ea typeface="+mn-ea"/>
                <a:cs typeface="+mn-cs"/>
              </a:rPr>
              <a:t>Instructor Notes:</a:t>
            </a:r>
          </a:p>
          <a:p>
            <a:pPr lvl="0"/>
            <a:r>
              <a:rPr lang="en-US" sz="1200" kern="1200" dirty="0">
                <a:solidFill>
                  <a:schemeClr val="tx1"/>
                </a:solidFill>
                <a:effectLst/>
                <a:latin typeface="+mn-lt"/>
                <a:ea typeface="+mn-ea"/>
                <a:cs typeface="+mn-cs"/>
              </a:rPr>
              <a:t>Bring students’ attention to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on the slide and ask students to think-pair-share: Do you think these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could also help with choices related to peer pressure? Why or why not?</a:t>
            </a:r>
          </a:p>
          <a:p>
            <a:pPr lvl="0"/>
            <a:r>
              <a:rPr lang="en-US" sz="1200" kern="1200" dirty="0">
                <a:solidFill>
                  <a:schemeClr val="tx1"/>
                </a:solidFill>
                <a:effectLst/>
                <a:latin typeface="+mn-lt"/>
                <a:ea typeface="+mn-ea"/>
                <a:cs typeface="+mn-cs"/>
              </a:rPr>
              <a:t>Explain that the </a:t>
            </a:r>
            <a:r>
              <a:rPr lang="en-US" sz="1200" i="1" kern="1200" dirty="0">
                <a:solidFill>
                  <a:schemeClr val="tx1"/>
                </a:solidFill>
                <a:effectLst/>
                <a:latin typeface="+mn-lt"/>
                <a:ea typeface="+mn-ea"/>
                <a:cs typeface="+mn-cs"/>
              </a:rPr>
              <a:t>Yes Mess </a:t>
            </a:r>
            <a:r>
              <a:rPr lang="en-US" sz="1200" kern="1200" dirty="0">
                <a:solidFill>
                  <a:schemeClr val="tx1"/>
                </a:solidFill>
                <a:effectLst/>
                <a:latin typeface="+mn-lt"/>
                <a:ea typeface="+mn-ea"/>
                <a:cs typeface="+mn-cs"/>
              </a:rPr>
              <a:t>questions work with any kind of decision, so they </a:t>
            </a:r>
            <a:r>
              <a:rPr lang="en-US" sz="1200" i="1" kern="1200" dirty="0">
                <a:solidFill>
                  <a:schemeClr val="tx1"/>
                </a:solidFill>
                <a:effectLst/>
                <a:latin typeface="+mn-lt"/>
                <a:ea typeface="+mn-ea"/>
                <a:cs typeface="+mn-cs"/>
              </a:rPr>
              <a:t>would </a:t>
            </a:r>
            <a:r>
              <a:rPr lang="en-US" sz="1200" kern="1200" dirty="0">
                <a:solidFill>
                  <a:schemeClr val="tx1"/>
                </a:solidFill>
                <a:effectLst/>
                <a:latin typeface="+mn-lt"/>
                <a:ea typeface="+mn-ea"/>
                <a:cs typeface="+mn-cs"/>
              </a:rPr>
              <a:t>be helpful in choices that involve peer pressure.</a:t>
            </a:r>
          </a:p>
          <a:p>
            <a:pPr lvl="0"/>
            <a:r>
              <a:rPr lang="en-US" sz="1200" kern="1200" dirty="0">
                <a:solidFill>
                  <a:schemeClr val="tx1"/>
                </a:solidFill>
                <a:effectLst/>
                <a:latin typeface="+mn-lt"/>
                <a:ea typeface="+mn-ea"/>
                <a:cs typeface="+mn-cs"/>
              </a:rPr>
              <a:t>Divide the students into pairs and distribute an index card to each pair. Explain that the class is about to further explore using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to help with choices related to peer pressure.</a:t>
            </a:r>
          </a:p>
          <a:p>
            <a:pPr lvl="0"/>
            <a:r>
              <a:rPr lang="en-US" sz="1200" kern="1200" dirty="0">
                <a:solidFill>
                  <a:schemeClr val="tx1"/>
                </a:solidFill>
                <a:effectLst/>
                <a:latin typeface="+mn-lt"/>
                <a:ea typeface="+mn-ea"/>
                <a:cs typeface="+mn-cs"/>
              </a:rPr>
              <a:t>Click twice and ask the pairs to think about a peer-pressure situation that could happen to someone their age. Explain that the situation could be positive (i.e., someone is persuaded to do something good) or negative (i.e., someone is to persuade someone to do something bad).</a:t>
            </a:r>
          </a:p>
          <a:p>
            <a:pPr lvl="0"/>
            <a:r>
              <a:rPr lang="en-US" sz="1200" kern="1200" dirty="0">
                <a:solidFill>
                  <a:schemeClr val="tx1"/>
                </a:solidFill>
                <a:effectLst/>
                <a:latin typeface="+mn-lt"/>
                <a:ea typeface="+mn-ea"/>
                <a:cs typeface="+mn-cs"/>
              </a:rPr>
              <a:t>On their index cards, the pairs should work together to</a:t>
            </a:r>
          </a:p>
          <a:p>
            <a:pPr lvl="1"/>
            <a:r>
              <a:rPr lang="en-US" sz="1200" kern="1200" dirty="0">
                <a:solidFill>
                  <a:schemeClr val="tx1"/>
                </a:solidFill>
                <a:effectLst/>
                <a:latin typeface="+mn-lt"/>
                <a:ea typeface="+mn-ea"/>
                <a:cs typeface="+mn-cs"/>
              </a:rPr>
              <a:t>describe the peer pressure situation in a couple sentences</a:t>
            </a:r>
          </a:p>
          <a:p>
            <a:pPr lvl="1"/>
            <a:r>
              <a:rPr lang="en-US" sz="1200" kern="1200" dirty="0">
                <a:solidFill>
                  <a:schemeClr val="tx1"/>
                </a:solidFill>
                <a:effectLst/>
                <a:latin typeface="+mn-lt"/>
                <a:ea typeface="+mn-ea"/>
                <a:cs typeface="+mn-cs"/>
              </a:rPr>
              <a:t>provide three ways that the person being pressured could choose to act. At least one choice should avoid a </a:t>
            </a:r>
            <a:r>
              <a:rPr lang="en-US" sz="1200" i="1" kern="1200" dirty="0">
                <a:solidFill>
                  <a:schemeClr val="tx1"/>
                </a:solidFill>
                <a:effectLst/>
                <a:latin typeface="+mn-lt"/>
                <a:ea typeface="+mn-ea"/>
                <a:cs typeface="+mn-cs"/>
              </a:rPr>
              <a:t>Yes Mess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*Remind students that, no matter what, they should </a:t>
            </a:r>
            <a:r>
              <a:rPr lang="en-US" sz="1200" i="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mention other people’s names.</a:t>
            </a:r>
          </a:p>
          <a:p>
            <a:pPr lvl="0"/>
            <a:r>
              <a:rPr lang="en-US" sz="1200" kern="1200" dirty="0">
                <a:solidFill>
                  <a:schemeClr val="tx1"/>
                </a:solidFill>
                <a:effectLst/>
                <a:latin typeface="+mn-lt"/>
                <a:ea typeface="+mn-ea"/>
                <a:cs typeface="+mn-cs"/>
              </a:rPr>
              <a:t>Give the students a few minutes to work with their partners.</a:t>
            </a:r>
          </a:p>
          <a:p>
            <a:pPr lvl="0"/>
            <a:r>
              <a:rPr lang="en-US" sz="1200" kern="1200" dirty="0">
                <a:solidFill>
                  <a:schemeClr val="tx1"/>
                </a:solidFill>
                <a:effectLst/>
                <a:latin typeface="+mn-lt"/>
                <a:ea typeface="+mn-ea"/>
                <a:cs typeface="+mn-cs"/>
              </a:rPr>
              <a:t>Then collect the cards, quickly scanning through them as you do to make sure all situations are appropriate.</a:t>
            </a:r>
          </a:p>
          <a:p>
            <a:pPr lvl="0"/>
            <a:r>
              <a:rPr lang="en-US" sz="1200" kern="1200" dirty="0">
                <a:solidFill>
                  <a:schemeClr val="tx1"/>
                </a:solidFill>
                <a:effectLst/>
                <a:latin typeface="+mn-lt"/>
                <a:ea typeface="+mn-ea"/>
                <a:cs typeface="+mn-cs"/>
              </a:rPr>
              <a:t>Shuffle them and redistribute them so that each student pair has a card prepared by a different pair.</a:t>
            </a:r>
          </a:p>
          <a:p>
            <a:pPr lvl="0"/>
            <a:r>
              <a:rPr lang="en-US" sz="1200" kern="1200" dirty="0">
                <a:solidFill>
                  <a:schemeClr val="tx1"/>
                </a:solidFill>
                <a:effectLst/>
                <a:latin typeface="+mn-lt"/>
                <a:ea typeface="+mn-ea"/>
                <a:cs typeface="+mn-cs"/>
              </a:rPr>
              <a:t>Click twice and instruct pairs to</a:t>
            </a:r>
          </a:p>
          <a:p>
            <a:pPr lvl="1"/>
            <a:r>
              <a:rPr lang="en-US" sz="1200" kern="1200" dirty="0">
                <a:solidFill>
                  <a:schemeClr val="tx1"/>
                </a:solidFill>
                <a:effectLst/>
                <a:latin typeface="+mn-lt"/>
                <a:ea typeface="+mn-ea"/>
                <a:cs typeface="+mn-cs"/>
              </a:rPr>
              <a:t>Read through their new card</a:t>
            </a:r>
          </a:p>
          <a:p>
            <a:pPr lvl="1"/>
            <a:r>
              <a:rPr lang="en-US" sz="1200" kern="1200" dirty="0">
                <a:solidFill>
                  <a:schemeClr val="tx1"/>
                </a:solidFill>
                <a:effectLst/>
                <a:latin typeface="+mn-lt"/>
                <a:ea typeface="+mn-ea"/>
                <a:cs typeface="+mn-cs"/>
              </a:rPr>
              <a:t>Discuss:</a:t>
            </a:r>
          </a:p>
          <a:p>
            <a:pPr lvl="2"/>
            <a:r>
              <a:rPr lang="en-US" sz="1200" kern="1200" dirty="0">
                <a:solidFill>
                  <a:schemeClr val="tx1"/>
                </a:solidFill>
                <a:effectLst/>
                <a:latin typeface="+mn-lt"/>
                <a:ea typeface="+mn-ea"/>
                <a:cs typeface="+mn-cs"/>
              </a:rPr>
              <a:t>Is this peer pressure positive or negative?</a:t>
            </a:r>
          </a:p>
          <a:p>
            <a:pPr lvl="2"/>
            <a:r>
              <a:rPr lang="en-US" sz="1200" kern="1200" dirty="0">
                <a:solidFill>
                  <a:schemeClr val="tx1"/>
                </a:solidFill>
                <a:effectLst/>
                <a:latin typeface="+mn-lt"/>
                <a:ea typeface="+mn-ea"/>
                <a:cs typeface="+mn-cs"/>
              </a:rPr>
              <a:t>Which choice(s) could prevent a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a:t>
            </a:r>
          </a:p>
          <a:p>
            <a:pPr lvl="2"/>
            <a:r>
              <a:rPr lang="en-US" sz="1200" kern="1200" dirty="0">
                <a:solidFill>
                  <a:schemeClr val="tx1"/>
                </a:solidFill>
                <a:effectLst/>
                <a:latin typeface="+mn-lt"/>
                <a:ea typeface="+mn-ea"/>
                <a:cs typeface="+mn-cs"/>
              </a:rPr>
              <a:t>Can you think of any other choices (not included) that could also prevent a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Once students have discussed their cards, click twice and wrap up by asking students to silently reflect on and nod or shake their heads in response to the following questions: </a:t>
            </a:r>
          </a:p>
          <a:p>
            <a:pPr lvl="1"/>
            <a:r>
              <a:rPr lang="en-US" sz="1200" kern="1200" dirty="0">
                <a:solidFill>
                  <a:schemeClr val="tx1"/>
                </a:solidFill>
                <a:effectLst/>
                <a:latin typeface="+mn-lt"/>
                <a:ea typeface="+mn-ea"/>
                <a:cs typeface="+mn-cs"/>
              </a:rPr>
              <a:t>Have you ever made a choice that was different from a choice that a friend made?</a:t>
            </a:r>
          </a:p>
          <a:p>
            <a:pPr lvl="1"/>
            <a:r>
              <a:rPr lang="en-US" sz="1200" kern="1200" dirty="0">
                <a:solidFill>
                  <a:schemeClr val="tx1"/>
                </a:solidFill>
                <a:effectLst/>
                <a:latin typeface="+mn-lt"/>
                <a:ea typeface="+mn-ea"/>
                <a:cs typeface="+mn-cs"/>
              </a:rPr>
              <a:t>Have you ever made the same choice as a friend and then feel bad about it afterwards?</a:t>
            </a:r>
          </a:p>
          <a:p>
            <a:pPr lvl="1"/>
            <a:r>
              <a:rPr lang="en-US" sz="1200" kern="1200" dirty="0">
                <a:solidFill>
                  <a:schemeClr val="tx1"/>
                </a:solidFill>
                <a:effectLst/>
                <a:latin typeface="+mn-lt"/>
                <a:ea typeface="+mn-ea"/>
                <a:cs typeface="+mn-cs"/>
              </a:rPr>
              <a:t>Can you promise to think more carefully about these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the next time you have to make a hard decision that involves a peer?</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4055082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sz="1200" b="1" kern="1200" dirty="0">
                <a:solidFill>
                  <a:schemeClr val="tx1"/>
                </a:solidFill>
                <a:effectLst/>
                <a:latin typeface="+mn-lt"/>
                <a:ea typeface="+mn-ea"/>
                <a:cs typeface="+mn-cs"/>
              </a:rPr>
              <a:t>Instructor Notes:</a:t>
            </a:r>
          </a:p>
          <a:p>
            <a:pPr lvl="0"/>
            <a:r>
              <a:rPr lang="en-US" sz="1200" kern="1200" dirty="0">
                <a:solidFill>
                  <a:schemeClr val="tx1"/>
                </a:solidFill>
                <a:effectLst/>
                <a:latin typeface="+mn-lt"/>
                <a:ea typeface="+mn-ea"/>
                <a:cs typeface="+mn-cs"/>
              </a:rPr>
              <a:t>Review and/or explain that because we are all in charge of making decisions that are best for us, “what happens is on me and not any of you.”</a:t>
            </a:r>
          </a:p>
          <a:p>
            <a:pPr lvl="0"/>
            <a:r>
              <a:rPr lang="en-US" sz="1200" kern="1200" dirty="0">
                <a:solidFill>
                  <a:schemeClr val="tx1"/>
                </a:solidFill>
                <a:effectLst/>
                <a:latin typeface="+mn-lt"/>
                <a:ea typeface="+mn-ea"/>
                <a:cs typeface="+mn-cs"/>
              </a:rPr>
              <a:t>In other words, we must own up to our choices and not blame anyone else for our decisions. When we own up to our choices, we take responsibility for our actions even if we make mistakes.</a:t>
            </a:r>
          </a:p>
          <a:p>
            <a:pPr lvl="0"/>
            <a:r>
              <a:rPr lang="en-US" sz="1200" kern="1200" dirty="0">
                <a:solidFill>
                  <a:schemeClr val="tx1"/>
                </a:solidFill>
                <a:effectLst/>
                <a:latin typeface="+mn-lt"/>
                <a:ea typeface="+mn-ea"/>
                <a:cs typeface="+mn-cs"/>
              </a:rPr>
              <a:t>Click once and review and/or explain that one way students can do this is by </a:t>
            </a:r>
            <a:r>
              <a:rPr lang="en-US" sz="1200" i="1" kern="1200" dirty="0">
                <a:solidFill>
                  <a:schemeClr val="tx1"/>
                </a:solidFill>
                <a:effectLst/>
                <a:latin typeface="+mn-lt"/>
                <a:ea typeface="+mn-ea"/>
                <a:cs typeface="+mn-cs"/>
              </a:rPr>
              <a:t>Showing Their ID:</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When you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you simply say: “I …” and then explain what you did.</a:t>
            </a:r>
          </a:p>
          <a:p>
            <a:pPr lvl="1"/>
            <a:r>
              <a:rPr lang="en-US" sz="1200" kern="1200" dirty="0">
                <a:solidFill>
                  <a:schemeClr val="tx1"/>
                </a:solidFill>
                <a:effectLst/>
                <a:latin typeface="+mn-lt"/>
                <a:ea typeface="+mn-ea"/>
                <a:cs typeface="+mn-cs"/>
              </a:rPr>
              <a:t>Instead of blaming others for our negative choices or not admitting our positive actions, we should always </a:t>
            </a:r>
            <a:r>
              <a:rPr lang="en-US" sz="1200" i="1" kern="1200" dirty="0">
                <a:solidFill>
                  <a:schemeClr val="tx1"/>
                </a:solidFill>
                <a:effectLst/>
                <a:latin typeface="+mn-lt"/>
                <a:ea typeface="+mn-ea"/>
                <a:cs typeface="+mn-cs"/>
              </a:rPr>
              <a:t>Show Our ID</a:t>
            </a:r>
            <a:r>
              <a:rPr lang="en-US" sz="1200" kern="1200" dirty="0">
                <a:solidFill>
                  <a:schemeClr val="tx1"/>
                </a:solidFill>
                <a:effectLst/>
                <a:latin typeface="+mn-lt"/>
                <a:ea typeface="+mn-ea"/>
                <a:cs typeface="+mn-cs"/>
              </a:rPr>
              <a:t>—and take responsibility for our actions, say what we did, and not blame anyone else! </a:t>
            </a:r>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16769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Instructor Notes</a:t>
            </a:r>
          </a:p>
          <a:p>
            <a:pPr lvl="0"/>
            <a:r>
              <a:rPr lang="en-US" sz="1200" kern="1200" dirty="0">
                <a:solidFill>
                  <a:schemeClr val="tx1"/>
                </a:solidFill>
                <a:effectLst/>
                <a:latin typeface="+mn-lt"/>
                <a:ea typeface="+mn-ea"/>
                <a:cs typeface="+mn-cs"/>
              </a:rPr>
              <a:t>Tell the class that they are about to think about some of the different times when they may </a:t>
            </a:r>
            <a:r>
              <a:rPr lang="en-US" sz="1200" i="1" kern="1200" dirty="0">
                <a:solidFill>
                  <a:schemeClr val="tx1"/>
                </a:solidFill>
                <a:effectLst/>
                <a:latin typeface="+mn-lt"/>
                <a:ea typeface="+mn-ea"/>
                <a:cs typeface="+mn-cs"/>
              </a:rPr>
              <a:t>Show Their ID.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Designate one side of the classroom as “easy” and one side of the classroom as “hard</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Explain that the middle area represents a continuum line (or scale) between the two.</a:t>
            </a:r>
          </a:p>
          <a:p>
            <a:pPr lvl="0"/>
            <a:r>
              <a:rPr lang="en-US" sz="1200" kern="1200" dirty="0">
                <a:solidFill>
                  <a:schemeClr val="tx1"/>
                </a:solidFill>
                <a:effectLst/>
                <a:latin typeface="+mn-lt"/>
                <a:ea typeface="+mn-ea"/>
                <a:cs typeface="+mn-cs"/>
              </a:rPr>
              <a:t>Click to display each of the following instances in which students may </a:t>
            </a:r>
            <a:r>
              <a:rPr lang="en-US" sz="1200" i="1" kern="1200" dirty="0">
                <a:solidFill>
                  <a:schemeClr val="tx1"/>
                </a:solidFill>
                <a:effectLst/>
                <a:latin typeface="+mn-lt"/>
                <a:ea typeface="+mn-ea"/>
                <a:cs typeface="+mn-cs"/>
              </a:rPr>
              <a:t>Show Their ID</a:t>
            </a:r>
            <a:r>
              <a:rPr lang="en-US" sz="1200" kern="1200" dirty="0">
                <a:solidFill>
                  <a:schemeClr val="tx1"/>
                </a:solidFill>
                <a:effectLst/>
                <a:latin typeface="+mn-lt"/>
                <a:ea typeface="+mn-ea"/>
                <a:cs typeface="+mn-cs"/>
              </a:rPr>
              <a:t>. Encourage students to imagine whether each situation would be easy, hard, or somewhere in between to own up to. They should then silently move toward that part of the continuum line to demonstrate their answer.</a:t>
            </a:r>
          </a:p>
          <a:p>
            <a:pPr lvl="0"/>
            <a:r>
              <a:rPr lang="en-US" sz="1200" kern="1200" dirty="0">
                <a:solidFill>
                  <a:schemeClr val="tx1"/>
                </a:solidFill>
                <a:effectLst/>
                <a:latin typeface="+mn-lt"/>
                <a:ea typeface="+mn-ea"/>
                <a:cs typeface="+mn-cs"/>
              </a:rPr>
              <a:t>Remind students that they may not all have the same opinion, and that’s okay.</a:t>
            </a:r>
          </a:p>
          <a:p>
            <a:pPr lvl="0"/>
            <a:r>
              <a:rPr lang="en-US" sz="1200" kern="1200" dirty="0">
                <a:solidFill>
                  <a:schemeClr val="tx1"/>
                </a:solidFill>
                <a:effectLst/>
                <a:latin typeface="+mn-lt"/>
                <a:ea typeface="+mn-ea"/>
                <a:cs typeface="+mn-cs"/>
              </a:rPr>
              <a:t>Click twice to reveal each of the following scenarios. Between each one, ask students to turn to someone nearby and explain why the action would be hard, easy, or somewhere in between to own up to.</a:t>
            </a:r>
          </a:p>
          <a:p>
            <a:pPr lvl="1"/>
            <a:r>
              <a:rPr lang="en-US" sz="1200" kern="1200" dirty="0">
                <a:solidFill>
                  <a:schemeClr val="tx1"/>
                </a:solidFill>
                <a:effectLst/>
                <a:latin typeface="+mn-lt"/>
                <a:ea typeface="+mn-ea"/>
                <a:cs typeface="+mn-cs"/>
              </a:rPr>
              <a:t>Scenarios:</a:t>
            </a:r>
          </a:p>
          <a:p>
            <a:pPr lvl="2"/>
            <a:r>
              <a:rPr lang="en-US" sz="1200" kern="1200" dirty="0">
                <a:solidFill>
                  <a:schemeClr val="tx1"/>
                </a:solidFill>
                <a:effectLst/>
                <a:latin typeface="+mn-lt"/>
                <a:ea typeface="+mn-ea"/>
                <a:cs typeface="+mn-cs"/>
              </a:rPr>
              <a:t>I … accidentally knocked over my cup of water.</a:t>
            </a:r>
          </a:p>
          <a:p>
            <a:pPr lvl="2"/>
            <a:r>
              <a:rPr lang="en-US" sz="1200" kern="1200" dirty="0">
                <a:solidFill>
                  <a:schemeClr val="tx1"/>
                </a:solidFill>
                <a:effectLst/>
                <a:latin typeface="+mn-lt"/>
                <a:ea typeface="+mn-ea"/>
                <a:cs typeface="+mn-cs"/>
              </a:rPr>
              <a:t>I … acted in a mean way to my friend.</a:t>
            </a:r>
          </a:p>
          <a:p>
            <a:pPr lvl="2"/>
            <a:r>
              <a:rPr lang="en-US" sz="1200" kern="1200" dirty="0">
                <a:solidFill>
                  <a:schemeClr val="tx1"/>
                </a:solidFill>
                <a:effectLst/>
                <a:latin typeface="+mn-lt"/>
                <a:ea typeface="+mn-ea"/>
                <a:cs typeface="+mn-cs"/>
              </a:rPr>
              <a:t>I … ate so much candy that I felt sick.</a:t>
            </a:r>
          </a:p>
          <a:p>
            <a:pPr lvl="2"/>
            <a:r>
              <a:rPr lang="en-US" sz="1200" kern="1200" dirty="0">
                <a:solidFill>
                  <a:schemeClr val="tx1"/>
                </a:solidFill>
                <a:effectLst/>
                <a:latin typeface="+mn-lt"/>
                <a:ea typeface="+mn-ea"/>
                <a:cs typeface="+mn-cs"/>
              </a:rPr>
              <a:t>I … asked my classmate to join us at recess because she looked lonely.</a:t>
            </a:r>
          </a:p>
          <a:p>
            <a:pPr lvl="2"/>
            <a:r>
              <a:rPr lang="en-US" sz="1200" kern="1200" dirty="0">
                <a:solidFill>
                  <a:schemeClr val="tx1"/>
                </a:solidFill>
                <a:effectLst/>
                <a:latin typeface="+mn-lt"/>
                <a:ea typeface="+mn-ea"/>
                <a:cs typeface="+mn-cs"/>
              </a:rPr>
              <a:t>I … stayed up past my bedtime.</a:t>
            </a:r>
          </a:p>
          <a:p>
            <a:pPr lvl="2"/>
            <a:r>
              <a:rPr lang="en-US" sz="1200" kern="1200" dirty="0">
                <a:solidFill>
                  <a:schemeClr val="tx1"/>
                </a:solidFill>
                <a:effectLst/>
                <a:latin typeface="+mn-lt"/>
                <a:ea typeface="+mn-ea"/>
                <a:cs typeface="+mn-cs"/>
              </a:rPr>
              <a:t>I … cheated on my test.</a:t>
            </a:r>
          </a:p>
          <a:p>
            <a:pPr lvl="2"/>
            <a:r>
              <a:rPr lang="en-US" sz="1200" kern="1200" dirty="0">
                <a:solidFill>
                  <a:schemeClr val="tx1"/>
                </a:solidFill>
                <a:effectLst/>
                <a:latin typeface="+mn-lt"/>
                <a:ea typeface="+mn-ea"/>
                <a:cs typeface="+mn-cs"/>
              </a:rPr>
              <a:t>I … helped my younger sibling or cousin.</a:t>
            </a:r>
          </a:p>
          <a:p>
            <a:pPr lvl="0"/>
            <a:r>
              <a:rPr lang="en-US" sz="1200" kern="1200" dirty="0">
                <a:solidFill>
                  <a:schemeClr val="tx1"/>
                </a:solidFill>
                <a:effectLst/>
                <a:latin typeface="+mn-lt"/>
                <a:ea typeface="+mn-ea"/>
                <a:cs typeface="+mn-cs"/>
              </a:rPr>
              <a:t>Instruct the class to come back to the circle or semicircle.</a:t>
            </a:r>
          </a:p>
          <a:p>
            <a:pPr lvl="0"/>
            <a:r>
              <a:rPr lang="en-US" sz="1200" kern="1200" dirty="0">
                <a:solidFill>
                  <a:schemeClr val="tx1"/>
                </a:solidFill>
                <a:effectLst/>
                <a:latin typeface="+mn-lt"/>
                <a:ea typeface="+mn-ea"/>
                <a:cs typeface="+mn-cs"/>
              </a:rPr>
              <a:t>Ask: What kind of behaviors were the hardest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for? Why? </a:t>
            </a:r>
          </a:p>
          <a:p>
            <a:pPr lvl="0"/>
            <a:r>
              <a:rPr lang="en-US" sz="1200" kern="1200" dirty="0">
                <a:solidFill>
                  <a:schemeClr val="tx1"/>
                </a:solidFill>
                <a:effectLst/>
                <a:latin typeface="+mn-lt"/>
                <a:ea typeface="+mn-ea"/>
                <a:cs typeface="+mn-cs"/>
              </a:rPr>
              <a:t>Acknowledge:</a:t>
            </a:r>
          </a:p>
          <a:p>
            <a:pPr lvl="1"/>
            <a:r>
              <a:rPr lang="en-US" sz="1200" kern="1200" dirty="0">
                <a:solidFill>
                  <a:schemeClr val="tx1"/>
                </a:solidFill>
                <a:effectLst/>
                <a:latin typeface="+mn-lt"/>
                <a:ea typeface="+mn-ea"/>
                <a:cs typeface="+mn-cs"/>
              </a:rPr>
              <a:t>It can be hard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if you are ashamed of your actions. </a:t>
            </a:r>
          </a:p>
          <a:p>
            <a:pPr lvl="1"/>
            <a:r>
              <a:rPr lang="en-US" sz="1200" kern="1200" dirty="0">
                <a:solidFill>
                  <a:schemeClr val="tx1"/>
                </a:solidFill>
                <a:effectLst/>
                <a:latin typeface="+mn-lt"/>
                <a:ea typeface="+mn-ea"/>
                <a:cs typeface="+mn-cs"/>
              </a:rPr>
              <a:t>It can also be hard to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if you are embarrassed or don’t want it to seem like you’re bragging. </a:t>
            </a:r>
          </a:p>
          <a:p>
            <a:pPr lvl="1"/>
            <a:r>
              <a:rPr lang="en-US" sz="1200" kern="1200" dirty="0">
                <a:solidFill>
                  <a:schemeClr val="tx1"/>
                </a:solidFill>
                <a:effectLst/>
                <a:latin typeface="+mn-lt"/>
                <a:ea typeface="+mn-ea"/>
                <a:cs typeface="+mn-cs"/>
              </a:rPr>
              <a:t>However, it is important to have grit and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for everything you do. When you take ownership for your behavior, it will not only make you feel better about your actions, but it will help others trust and believe you!	</a:t>
            </a:r>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145070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none" kern="1200" dirty="0">
                <a:solidFill>
                  <a:schemeClr val="tx1"/>
                </a:solidFill>
                <a:effectLst/>
                <a:latin typeface="+mn-lt"/>
                <a:ea typeface="+mn-ea"/>
                <a:cs typeface="+mn-cs"/>
              </a:rPr>
              <a:t>Instructional Notes:</a:t>
            </a:r>
          </a:p>
          <a:p>
            <a:pPr lvl="0"/>
            <a:r>
              <a:rPr lang="en-US" sz="1200" kern="1200" dirty="0">
                <a:solidFill>
                  <a:schemeClr val="tx1"/>
                </a:solidFill>
                <a:effectLst/>
                <a:latin typeface="+mn-lt"/>
                <a:ea typeface="+mn-ea"/>
                <a:cs typeface="+mn-cs"/>
              </a:rPr>
              <a:t>Click once and encourage students to raise their hand if they have heard the expression </a:t>
            </a:r>
            <a:r>
              <a:rPr lang="en-US" sz="1200" i="1" kern="1200" dirty="0">
                <a:solidFill>
                  <a:schemeClr val="tx1"/>
                </a:solidFill>
                <a:effectLst/>
                <a:latin typeface="+mn-lt"/>
                <a:ea typeface="+mn-ea"/>
                <a:cs typeface="+mn-cs"/>
              </a:rPr>
              <a:t>Actions speak louder than words</a:t>
            </a:r>
            <a:r>
              <a:rPr lang="en-US" sz="120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Ask: What does it mean?</a:t>
            </a:r>
          </a:p>
          <a:p>
            <a:pPr lvl="0"/>
            <a:r>
              <a:rPr lang="en-US" sz="1200" kern="1200" dirty="0">
                <a:solidFill>
                  <a:schemeClr val="tx1"/>
                </a:solidFill>
                <a:effectLst/>
                <a:latin typeface="+mn-lt"/>
                <a:ea typeface="+mn-ea"/>
                <a:cs typeface="+mn-cs"/>
              </a:rPr>
              <a:t>Explain that while it is important for our words to be kind, we need to make sure our actions are kind too.  It’s sometimes easier to choose to </a:t>
            </a:r>
            <a:r>
              <a:rPr lang="en-US" sz="1200" i="1" kern="1200" dirty="0">
                <a:solidFill>
                  <a:schemeClr val="tx1"/>
                </a:solidFill>
                <a:effectLst/>
                <a:latin typeface="+mn-lt"/>
                <a:ea typeface="+mn-ea"/>
                <a:cs typeface="+mn-cs"/>
              </a:rPr>
              <a:t>say </a:t>
            </a:r>
            <a:r>
              <a:rPr lang="en-US" sz="1200" kern="1200" dirty="0">
                <a:solidFill>
                  <a:schemeClr val="tx1"/>
                </a:solidFill>
                <a:effectLst/>
                <a:latin typeface="+mn-lt"/>
                <a:ea typeface="+mn-ea"/>
                <a:cs typeface="+mn-cs"/>
              </a:rPr>
              <a:t>something kind than to </a:t>
            </a:r>
            <a:r>
              <a:rPr lang="en-US" sz="1200" i="1" kern="1200" dirty="0">
                <a:solidFill>
                  <a:schemeClr val="tx1"/>
                </a:solidFill>
                <a:effectLst/>
                <a:latin typeface="+mn-lt"/>
                <a:ea typeface="+mn-ea"/>
                <a:cs typeface="+mn-cs"/>
              </a:rPr>
              <a:t>do </a:t>
            </a:r>
            <a:r>
              <a:rPr lang="en-US" sz="1200" kern="1200" dirty="0">
                <a:solidFill>
                  <a:schemeClr val="tx1"/>
                </a:solidFill>
                <a:effectLst/>
                <a:latin typeface="+mn-lt"/>
                <a:ea typeface="+mn-ea"/>
                <a:cs typeface="+mn-cs"/>
              </a:rPr>
              <a:t>something kind, because </a:t>
            </a:r>
            <a:r>
              <a:rPr lang="en-US" sz="1200" i="1" kern="1200" dirty="0">
                <a:solidFill>
                  <a:schemeClr val="tx1"/>
                </a:solidFill>
                <a:effectLst/>
                <a:latin typeface="+mn-lt"/>
                <a:ea typeface="+mn-ea"/>
                <a:cs typeface="+mn-cs"/>
              </a:rPr>
              <a:t>doing</a:t>
            </a:r>
            <a:r>
              <a:rPr lang="en-US" sz="1200" kern="1200" dirty="0">
                <a:solidFill>
                  <a:schemeClr val="tx1"/>
                </a:solidFill>
                <a:effectLst/>
                <a:latin typeface="+mn-lt"/>
                <a:ea typeface="+mn-ea"/>
                <a:cs typeface="+mn-cs"/>
              </a:rPr>
              <a:t> something requires more work.  To show people that we really mean what we say, we must make sure our actions are kind too.</a:t>
            </a:r>
          </a:p>
          <a:p>
            <a:pPr lvl="0"/>
            <a:r>
              <a:rPr lang="en-US" sz="1200" kern="1200" dirty="0">
                <a:solidFill>
                  <a:schemeClr val="tx1"/>
                </a:solidFill>
                <a:effectLst/>
                <a:latin typeface="+mn-lt"/>
                <a:ea typeface="+mn-ea"/>
                <a:cs typeface="+mn-cs"/>
              </a:rPr>
              <a:t>Click once more. Explain that, for this reason, when we make a mistake that hurts someone else, we should </a:t>
            </a:r>
            <a:r>
              <a:rPr lang="en-US" sz="1200" i="1" kern="1200" dirty="0">
                <a:solidFill>
                  <a:schemeClr val="tx1"/>
                </a:solidFill>
                <a:effectLst/>
                <a:latin typeface="+mn-lt"/>
                <a:ea typeface="+mn-ea"/>
                <a:cs typeface="+mn-cs"/>
              </a:rPr>
              <a:t>Show Our ID</a:t>
            </a:r>
            <a:r>
              <a:rPr lang="en-US" sz="1200" kern="1200" dirty="0">
                <a:solidFill>
                  <a:schemeClr val="tx1"/>
                </a:solidFill>
                <a:effectLst/>
                <a:latin typeface="+mn-lt"/>
                <a:ea typeface="+mn-ea"/>
                <a:cs typeface="+mn-cs"/>
              </a:rPr>
              <a:t> and apologize </a:t>
            </a:r>
            <a:r>
              <a:rPr lang="en-US" sz="1200" b="1" kern="1200" dirty="0">
                <a:solidFill>
                  <a:schemeClr val="tx1"/>
                </a:solidFill>
                <a:effectLst/>
                <a:latin typeface="+mn-lt"/>
                <a:ea typeface="+mn-ea"/>
                <a:cs typeface="+mn-cs"/>
              </a:rPr>
              <a:t>and </a:t>
            </a:r>
            <a:r>
              <a:rPr lang="en-US" sz="1200" kern="1200" dirty="0">
                <a:solidFill>
                  <a:schemeClr val="tx1"/>
                </a:solidFill>
                <a:effectLst/>
                <a:latin typeface="+mn-lt"/>
                <a:ea typeface="+mn-ea"/>
                <a:cs typeface="+mn-cs"/>
              </a:rPr>
              <a:t>we should also make amends.</a:t>
            </a:r>
          </a:p>
          <a:p>
            <a:pPr lvl="0"/>
            <a:r>
              <a:rPr lang="en-US" sz="1200" kern="1200" dirty="0">
                <a:solidFill>
                  <a:schemeClr val="tx1"/>
                </a:solidFill>
                <a:effectLst/>
                <a:latin typeface="+mn-lt"/>
                <a:ea typeface="+mn-ea"/>
                <a:cs typeface="+mn-cs"/>
              </a:rPr>
              <a:t>Tell the class that when you make amends, you </a:t>
            </a:r>
            <a:r>
              <a:rPr lang="en-US" sz="1200" i="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 something to right the wrong and help the other person feel better.</a:t>
            </a:r>
          </a:p>
          <a:p>
            <a:pPr lvl="0"/>
            <a:r>
              <a:rPr lang="en-US" sz="1200" kern="1200" dirty="0">
                <a:solidFill>
                  <a:schemeClr val="tx1"/>
                </a:solidFill>
                <a:effectLst/>
                <a:latin typeface="+mn-lt"/>
                <a:ea typeface="+mn-ea"/>
                <a:cs typeface="+mn-cs"/>
              </a:rPr>
              <a:t>Click again to provide the following example: If you hurt someone’s feelings when you teased them…</a:t>
            </a:r>
          </a:p>
          <a:p>
            <a:pPr lvl="0"/>
            <a:r>
              <a:rPr lang="en-US" sz="1200" kern="1200" dirty="0">
                <a:solidFill>
                  <a:schemeClr val="tx1"/>
                </a:solidFill>
                <a:effectLst/>
                <a:latin typeface="+mn-lt"/>
                <a:ea typeface="+mn-ea"/>
                <a:cs typeface="+mn-cs"/>
              </a:rPr>
              <a:t>Then click once for each bullet below and brainstorm possible answers as a class:</a:t>
            </a:r>
          </a:p>
          <a:p>
            <a:pPr lvl="1"/>
            <a:r>
              <a:rPr lang="en-US" sz="1200" kern="1200" dirty="0">
                <a:solidFill>
                  <a:schemeClr val="tx1"/>
                </a:solidFill>
                <a:effectLst/>
                <a:latin typeface="+mn-lt"/>
                <a:ea typeface="+mn-ea"/>
                <a:cs typeface="+mn-cs"/>
              </a:rPr>
              <a:t>What could you say to apologize and </a:t>
            </a:r>
            <a:r>
              <a:rPr lang="en-US" sz="1200" i="1" kern="1200" dirty="0">
                <a:solidFill>
                  <a:schemeClr val="tx1"/>
                </a:solidFill>
                <a:effectLst/>
                <a:latin typeface="+mn-lt"/>
                <a:ea typeface="+mn-ea"/>
                <a:cs typeface="+mn-cs"/>
              </a:rPr>
              <a:t>Show Your ID</a:t>
            </a:r>
            <a:r>
              <a:rPr lang="en-US" sz="1200" kern="1200" dirty="0">
                <a:solidFill>
                  <a:schemeClr val="tx1"/>
                </a:solidFill>
                <a:effectLst/>
                <a:latin typeface="+mn-lt"/>
                <a:ea typeface="+mn-ea"/>
                <a:cs typeface="+mn-cs"/>
              </a:rPr>
              <a:t>? </a:t>
            </a:r>
          </a:p>
          <a:p>
            <a:pPr lvl="2"/>
            <a:r>
              <a:rPr lang="en-US" sz="1200" kern="1200" dirty="0">
                <a:solidFill>
                  <a:schemeClr val="tx1"/>
                </a:solidFill>
                <a:effectLst/>
                <a:latin typeface="+mn-lt"/>
                <a:ea typeface="+mn-ea"/>
                <a:cs typeface="+mn-cs"/>
              </a:rPr>
              <a:t>Sample Answer: </a:t>
            </a:r>
            <a:r>
              <a:rPr lang="en-US" sz="1200" i="1" kern="1200" dirty="0">
                <a:solidFill>
                  <a:schemeClr val="tx1"/>
                </a:solidFill>
                <a:effectLst/>
                <a:latin typeface="+mn-lt"/>
                <a:ea typeface="+mn-ea"/>
                <a:cs typeface="+mn-cs"/>
              </a:rPr>
              <a:t>I’m sorry that I teased you and hurt your feelings…</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What could you do to make amends? </a:t>
            </a:r>
          </a:p>
          <a:p>
            <a:pPr lvl="2"/>
            <a:r>
              <a:rPr lang="en-US" sz="1200" kern="1200" dirty="0">
                <a:solidFill>
                  <a:schemeClr val="tx1"/>
                </a:solidFill>
                <a:effectLst/>
                <a:latin typeface="+mn-lt"/>
                <a:ea typeface="+mn-ea"/>
                <a:cs typeface="+mn-cs"/>
              </a:rPr>
              <a:t>Sample Answer: </a:t>
            </a:r>
            <a:r>
              <a:rPr lang="en-US" sz="1200" i="1" kern="1200" dirty="0">
                <a:solidFill>
                  <a:schemeClr val="tx1"/>
                </a:solidFill>
                <a:effectLst/>
                <a:latin typeface="+mn-lt"/>
                <a:ea typeface="+mn-ea"/>
                <a:cs typeface="+mn-cs"/>
              </a:rPr>
              <a:t>You may make amends by doing anything that shows that you care about this person and their feelings, such as: Ask them if they would like to play a game with you, offer to help them with something, try your best to be aware of their feelings in the future, etc.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Explain that when you make amends, the most important thing is to think about the person or people you hurt and how you can make it up to them.</a:t>
            </a:r>
          </a:p>
          <a:p>
            <a:pPr lvl="0"/>
            <a:r>
              <a:rPr lang="en-US" sz="1200" kern="1200" dirty="0">
                <a:solidFill>
                  <a:schemeClr val="tx1"/>
                </a:solidFill>
                <a:effectLst/>
                <a:latin typeface="+mn-lt"/>
                <a:ea typeface="+mn-ea"/>
                <a:cs typeface="+mn-cs"/>
              </a:rPr>
              <a:t>Then divide the class into groups of two or three, and give each group one scenario square from </a:t>
            </a:r>
            <a:r>
              <a:rPr lang="en-US" sz="1200" b="1" i="1" kern="1200" dirty="0">
                <a:solidFill>
                  <a:schemeClr val="tx1"/>
                </a:solidFill>
                <a:effectLst/>
                <a:latin typeface="+mn-lt"/>
                <a:ea typeface="+mn-ea"/>
                <a:cs typeface="+mn-cs"/>
              </a:rPr>
              <a:t>Handout 11: Making Amends Cards</a:t>
            </a:r>
            <a:r>
              <a:rPr lang="en-US" sz="1200" kern="1200" dirty="0">
                <a:solidFill>
                  <a:schemeClr val="tx1"/>
                </a:solidFill>
                <a:effectLst/>
                <a:latin typeface="+mn-lt"/>
                <a:ea typeface="+mn-ea"/>
                <a:cs typeface="+mn-cs"/>
              </a:rPr>
              <a:t>. Be sure two different groups are given the same scenario before you distribute the next one.</a:t>
            </a:r>
          </a:p>
          <a:p>
            <a:pPr lvl="0"/>
            <a:r>
              <a:rPr lang="en-US" sz="1200" kern="1200" dirty="0">
                <a:solidFill>
                  <a:schemeClr val="tx1"/>
                </a:solidFill>
                <a:effectLst/>
                <a:latin typeface="+mn-lt"/>
                <a:ea typeface="+mn-ea"/>
                <a:cs typeface="+mn-cs"/>
              </a:rPr>
              <a:t>Click twice and explain that each group will develop a skit that acts out how to make amends for their card’s situation. They will do this by acting out what they could:</a:t>
            </a:r>
          </a:p>
          <a:p>
            <a:pPr lvl="1"/>
            <a:r>
              <a:rPr lang="en-US" sz="1200" b="1" kern="1200" dirty="0">
                <a:solidFill>
                  <a:schemeClr val="tx1"/>
                </a:solidFill>
                <a:effectLst/>
                <a:latin typeface="+mn-lt"/>
                <a:ea typeface="+mn-ea"/>
                <a:cs typeface="+mn-cs"/>
              </a:rPr>
              <a:t>Say</a:t>
            </a:r>
            <a:r>
              <a:rPr lang="en-US" sz="1200" kern="1200" dirty="0">
                <a:solidFill>
                  <a:schemeClr val="tx1"/>
                </a:solidFill>
                <a:effectLst/>
                <a:latin typeface="+mn-lt"/>
                <a:ea typeface="+mn-ea"/>
                <a:cs typeface="+mn-cs"/>
              </a:rPr>
              <a:t>: Apologize and </a:t>
            </a:r>
            <a:r>
              <a:rPr lang="en-US" sz="1200" i="1" kern="1200" dirty="0">
                <a:solidFill>
                  <a:schemeClr val="tx1"/>
                </a:solidFill>
                <a:effectLst/>
                <a:latin typeface="+mn-lt"/>
                <a:ea typeface="+mn-ea"/>
                <a:cs typeface="+mn-cs"/>
              </a:rPr>
              <a:t>Show your ID</a:t>
            </a:r>
            <a:endParaRPr lang="en-US" sz="1200" kern="1200" dirty="0">
              <a:solidFill>
                <a:schemeClr val="tx1"/>
              </a:solidFill>
              <a:effectLst/>
              <a:latin typeface="+mn-lt"/>
              <a:ea typeface="+mn-ea"/>
              <a:cs typeface="+mn-cs"/>
            </a:endParaRPr>
          </a:p>
          <a:p>
            <a:pPr lvl="1"/>
            <a:r>
              <a:rPr lang="en-US" sz="1200" b="1" kern="1200" dirty="0">
                <a:solidFill>
                  <a:schemeClr val="tx1"/>
                </a:solidFill>
                <a:effectLst/>
                <a:latin typeface="+mn-lt"/>
                <a:ea typeface="+mn-ea"/>
                <a:cs typeface="+mn-cs"/>
              </a:rPr>
              <a:t>Do</a:t>
            </a:r>
            <a:r>
              <a:rPr lang="en-US" sz="1200" kern="1200" dirty="0">
                <a:solidFill>
                  <a:schemeClr val="tx1"/>
                </a:solidFill>
                <a:effectLst/>
                <a:latin typeface="+mn-lt"/>
                <a:ea typeface="+mn-ea"/>
                <a:cs typeface="+mn-cs"/>
              </a:rPr>
              <a:t>: Help the other person feel better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show that you are sorry</a:t>
            </a:r>
          </a:p>
          <a:p>
            <a:r>
              <a:rPr lang="en-US" sz="1200" kern="1200" dirty="0">
                <a:solidFill>
                  <a:schemeClr val="tx1"/>
                </a:solidFill>
                <a:effectLst/>
                <a:latin typeface="+mn-lt"/>
                <a:ea typeface="+mn-ea"/>
                <a:cs typeface="+mn-cs"/>
              </a:rPr>
              <a:t>Note: Students do not have to act out the actual scenario; they should focus on showing how they would make amends!</a:t>
            </a:r>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3045373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none" kern="1200" dirty="0">
                <a:solidFill>
                  <a:schemeClr val="tx1"/>
                </a:solidFill>
                <a:effectLst/>
                <a:latin typeface="+mn-lt"/>
                <a:ea typeface="+mn-ea"/>
                <a:cs typeface="+mn-cs"/>
              </a:rPr>
              <a:t>Instructional Notes:</a:t>
            </a:r>
          </a:p>
          <a:p>
            <a:pPr lvl="0"/>
            <a:r>
              <a:rPr lang="en-US" sz="1200" kern="1200" dirty="0">
                <a:solidFill>
                  <a:schemeClr val="tx1"/>
                </a:solidFill>
                <a:effectLst/>
                <a:latin typeface="+mn-lt"/>
                <a:ea typeface="+mn-ea"/>
                <a:cs typeface="+mn-cs"/>
              </a:rPr>
              <a:t>Bring the class back together and encourage each group to share their skit. In order to lead the class through this:</a:t>
            </a:r>
          </a:p>
          <a:p>
            <a:pPr lvl="1"/>
            <a:r>
              <a:rPr lang="en-US" sz="1200" kern="1200" dirty="0">
                <a:solidFill>
                  <a:schemeClr val="tx1"/>
                </a:solidFill>
                <a:effectLst/>
                <a:latin typeface="+mn-lt"/>
                <a:ea typeface="+mn-ea"/>
                <a:cs typeface="+mn-cs"/>
              </a:rPr>
              <a:t>Click to project and read the scenario.</a:t>
            </a:r>
          </a:p>
          <a:p>
            <a:pPr lvl="1"/>
            <a:r>
              <a:rPr lang="en-US" sz="1200" kern="1200" dirty="0">
                <a:solidFill>
                  <a:schemeClr val="tx1"/>
                </a:solidFill>
                <a:effectLst/>
                <a:latin typeface="+mn-lt"/>
                <a:ea typeface="+mn-ea"/>
                <a:cs typeface="+mn-cs"/>
              </a:rPr>
              <a:t>Call up one group to act out how they would make amends. </a:t>
            </a:r>
          </a:p>
          <a:p>
            <a:pPr lvl="1"/>
            <a:r>
              <a:rPr lang="en-US" sz="1200" kern="1200" dirty="0">
                <a:solidFill>
                  <a:schemeClr val="tx1"/>
                </a:solidFill>
                <a:effectLst/>
                <a:latin typeface="+mn-lt"/>
                <a:ea typeface="+mn-ea"/>
                <a:cs typeface="+mn-cs"/>
              </a:rPr>
              <a:t>As students watch, encourage them to think of additional ways to make amends.</a:t>
            </a:r>
          </a:p>
          <a:p>
            <a:pPr lvl="1"/>
            <a:r>
              <a:rPr lang="en-US" sz="1200" kern="1200" dirty="0">
                <a:solidFill>
                  <a:schemeClr val="tx1"/>
                </a:solidFill>
                <a:effectLst/>
                <a:latin typeface="+mn-lt"/>
                <a:ea typeface="+mn-ea"/>
                <a:cs typeface="+mn-cs"/>
              </a:rPr>
              <a:t>Call up the second group to present how they would make amends.</a:t>
            </a:r>
          </a:p>
          <a:p>
            <a:pPr lvl="1"/>
            <a:r>
              <a:rPr lang="en-US" sz="1200" kern="1200" dirty="0">
                <a:solidFill>
                  <a:schemeClr val="tx1"/>
                </a:solidFill>
                <a:effectLst/>
                <a:latin typeface="+mn-lt"/>
                <a:ea typeface="+mn-ea"/>
                <a:cs typeface="+mn-cs"/>
              </a:rPr>
              <a:t>Then invite the rest of the class to share additional ways to make amends.</a:t>
            </a:r>
          </a:p>
          <a:p>
            <a:pPr lvl="1"/>
            <a:r>
              <a:rPr lang="en-US" sz="1200" kern="1200" dirty="0">
                <a:solidFill>
                  <a:schemeClr val="tx1"/>
                </a:solidFill>
                <a:effectLst/>
                <a:latin typeface="+mn-lt"/>
                <a:ea typeface="+mn-ea"/>
                <a:cs typeface="+mn-cs"/>
              </a:rPr>
              <a:t>Click twice to begin again with a new scenario.</a:t>
            </a:r>
          </a:p>
          <a:p>
            <a:pPr lvl="0"/>
            <a:r>
              <a:rPr lang="en-US" sz="1200" kern="1200" dirty="0">
                <a:solidFill>
                  <a:schemeClr val="tx1"/>
                </a:solidFill>
                <a:effectLst/>
                <a:latin typeface="+mn-lt"/>
                <a:ea typeface="+mn-ea"/>
                <a:cs typeface="+mn-cs"/>
              </a:rPr>
              <a:t>At the end of the presentations, discuss as a full class:</a:t>
            </a:r>
          </a:p>
          <a:p>
            <a:pPr lvl="1"/>
            <a:r>
              <a:rPr lang="en-US" sz="1200" kern="1200" dirty="0">
                <a:solidFill>
                  <a:schemeClr val="tx1"/>
                </a:solidFill>
                <a:effectLst/>
                <a:latin typeface="+mn-lt"/>
                <a:ea typeface="+mn-ea"/>
                <a:cs typeface="+mn-cs"/>
              </a:rPr>
              <a:t>Is there one specific way to make amends? </a:t>
            </a:r>
          </a:p>
          <a:p>
            <a:pPr lvl="1"/>
            <a:r>
              <a:rPr lang="en-US" sz="1200" kern="1200" dirty="0">
                <a:solidFill>
                  <a:schemeClr val="tx1"/>
                </a:solidFill>
                <a:effectLst/>
                <a:latin typeface="+mn-lt"/>
                <a:ea typeface="+mn-ea"/>
                <a:cs typeface="+mn-cs"/>
              </a:rPr>
              <a:t>What is most important? </a:t>
            </a:r>
          </a:p>
          <a:p>
            <a:pPr lvl="2"/>
            <a:r>
              <a:rPr lang="en-US" sz="1200" kern="1200" dirty="0">
                <a:solidFill>
                  <a:schemeClr val="tx1"/>
                </a:solidFill>
                <a:effectLst/>
                <a:latin typeface="+mn-lt"/>
                <a:ea typeface="+mn-ea"/>
                <a:cs typeface="+mn-cs"/>
              </a:rPr>
              <a:t>Be sure students understand that after we apologize and </a:t>
            </a:r>
            <a:r>
              <a:rPr lang="en-US" sz="1200" i="1" kern="1200" dirty="0">
                <a:solidFill>
                  <a:schemeClr val="tx1"/>
                </a:solidFill>
                <a:effectLst/>
                <a:latin typeface="+mn-lt"/>
                <a:ea typeface="+mn-ea"/>
                <a:cs typeface="+mn-cs"/>
              </a:rPr>
              <a:t>Show Our ID</a:t>
            </a:r>
            <a:r>
              <a:rPr lang="en-US" sz="1200" kern="1200" dirty="0">
                <a:solidFill>
                  <a:schemeClr val="tx1"/>
                </a:solidFill>
                <a:effectLst/>
                <a:latin typeface="+mn-lt"/>
                <a:ea typeface="+mn-ea"/>
                <a:cs typeface="+mn-cs"/>
              </a:rPr>
              <a:t>, the most important part of making amends is choosing a kind action that shows the person we care and are truly sorry. Doing this can also help us begin to forgive ourselves!</a:t>
            </a:r>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2772587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Instruct the class to grab a pencil and sit on the floor in a circle or semicircle. Join the students by sitting at their level. </a:t>
            </a:r>
          </a:p>
          <a:p>
            <a:pPr lvl="0"/>
            <a:r>
              <a:rPr lang="en-US" sz="1200" kern="1200" dirty="0">
                <a:solidFill>
                  <a:schemeClr val="tx1"/>
                </a:solidFill>
                <a:effectLst/>
                <a:latin typeface="+mn-lt"/>
                <a:ea typeface="+mn-ea"/>
                <a:cs typeface="+mn-cs"/>
              </a:rPr>
              <a:t>Distribute </a:t>
            </a:r>
            <a:r>
              <a:rPr lang="en-US" sz="1200" b="1" i="1" kern="1200" dirty="0">
                <a:solidFill>
                  <a:schemeClr val="tx1"/>
                </a:solidFill>
                <a:effectLst/>
                <a:latin typeface="+mn-lt"/>
                <a:ea typeface="+mn-ea"/>
                <a:cs typeface="+mn-cs"/>
              </a:rPr>
              <a:t>Handout 1: Find Your Way Out </a:t>
            </a:r>
            <a:r>
              <a:rPr lang="en-US" sz="1200" kern="1200" dirty="0">
                <a:solidFill>
                  <a:schemeClr val="tx1"/>
                </a:solidFill>
                <a:effectLst/>
                <a:latin typeface="+mn-lt"/>
                <a:ea typeface="+mn-ea"/>
                <a:cs typeface="+mn-cs"/>
              </a:rPr>
              <a:t>to each student.</a:t>
            </a:r>
          </a:p>
          <a:p>
            <a:pPr lvl="0"/>
            <a:r>
              <a:rPr lang="en-US" sz="1200" kern="1200" dirty="0">
                <a:solidFill>
                  <a:schemeClr val="tx1"/>
                </a:solidFill>
                <a:effectLst/>
                <a:latin typeface="+mn-lt"/>
                <a:ea typeface="+mn-ea"/>
                <a:cs typeface="+mn-cs"/>
              </a:rPr>
              <a:t>Challenge the class to independently find the path from </a:t>
            </a:r>
            <a:r>
              <a:rPr lang="en-US" sz="1200" i="1" kern="1200" dirty="0">
                <a:solidFill>
                  <a:schemeClr val="tx1"/>
                </a:solidFill>
                <a:effectLst/>
                <a:latin typeface="+mn-lt"/>
                <a:ea typeface="+mn-ea"/>
                <a:cs typeface="+mn-cs"/>
              </a:rPr>
              <a:t>Start</a:t>
            </a:r>
            <a:r>
              <a:rPr lang="en-US" sz="1200" kern="1200" dirty="0">
                <a:solidFill>
                  <a:schemeClr val="tx1"/>
                </a:solidFill>
                <a:effectLst/>
                <a:latin typeface="+mn-lt"/>
                <a:ea typeface="+mn-ea"/>
                <a:cs typeface="+mn-cs"/>
              </a:rPr>
              <a:t> to </a:t>
            </a:r>
            <a:r>
              <a:rPr lang="en-US" sz="1200" i="1" kern="1200" dirty="0">
                <a:solidFill>
                  <a:schemeClr val="tx1"/>
                </a:solidFill>
                <a:effectLst/>
                <a:latin typeface="+mn-lt"/>
                <a:ea typeface="+mn-ea"/>
                <a:cs typeface="+mn-cs"/>
              </a:rPr>
              <a:t>End</a:t>
            </a:r>
            <a:r>
              <a:rPr lang="en-US" sz="1200" kern="1200" dirty="0">
                <a:solidFill>
                  <a:schemeClr val="tx1"/>
                </a:solidFill>
                <a:effectLst/>
                <a:latin typeface="+mn-lt"/>
                <a:ea typeface="+mn-ea"/>
                <a:cs typeface="+mn-cs"/>
              </a:rPr>
              <a:t>.  Instruct students who finish to first give you a thumbs up and then try to find an alternate route.  </a:t>
            </a:r>
          </a:p>
          <a:p>
            <a:pPr lvl="0"/>
            <a:r>
              <a:rPr lang="en-US" sz="1200" kern="1200" dirty="0">
                <a:solidFill>
                  <a:schemeClr val="tx1"/>
                </a:solidFill>
                <a:effectLst/>
                <a:latin typeface="+mn-lt"/>
                <a:ea typeface="+mn-ea"/>
                <a:cs typeface="+mn-cs"/>
              </a:rPr>
              <a:t>Once at least half the class has finished, tell the class to flip their sheets over and put their pencils down.</a:t>
            </a:r>
          </a:p>
          <a:p>
            <a:pPr lvl="0"/>
            <a:r>
              <a:rPr lang="en-US" sz="1200" kern="1200" dirty="0">
                <a:solidFill>
                  <a:schemeClr val="tx1"/>
                </a:solidFill>
                <a:effectLst/>
                <a:latin typeface="+mn-lt"/>
                <a:ea typeface="+mn-ea"/>
                <a:cs typeface="+mn-cs"/>
              </a:rPr>
              <a:t>Ask students to demonstrate through a show of hands: Who reached a dead end while they were trying to find their way out?</a:t>
            </a:r>
          </a:p>
          <a:p>
            <a:pPr lvl="0"/>
            <a:r>
              <a:rPr lang="en-US" sz="1200" kern="1200" dirty="0">
                <a:solidFill>
                  <a:schemeClr val="tx1"/>
                </a:solidFill>
                <a:effectLst/>
                <a:latin typeface="+mn-lt"/>
                <a:ea typeface="+mn-ea"/>
                <a:cs typeface="+mn-cs"/>
              </a:rPr>
              <a:t>Then ask students to demonstrate through a show of fingers: If you had to take a guess, how many times did you have to turn around?</a:t>
            </a:r>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1559864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none" kern="1200" dirty="0">
                <a:solidFill>
                  <a:schemeClr val="tx1"/>
                </a:solidFill>
                <a:effectLst/>
                <a:latin typeface="+mn-lt"/>
                <a:ea typeface="+mn-ea"/>
                <a:cs typeface="+mn-cs"/>
              </a:rPr>
              <a:t>Instructional Notes:</a:t>
            </a:r>
          </a:p>
          <a:p>
            <a:pPr lvl="0"/>
            <a:r>
              <a:rPr lang="en-US" sz="1200" kern="1200" dirty="0">
                <a:solidFill>
                  <a:schemeClr val="tx1"/>
                </a:solidFill>
                <a:effectLst/>
                <a:latin typeface="+mn-lt"/>
                <a:ea typeface="+mn-ea"/>
                <a:cs typeface="+mn-cs"/>
              </a:rPr>
              <a:t>Repeat the idea that </a:t>
            </a:r>
            <a:r>
              <a:rPr lang="en-US" sz="1200" i="1" kern="1200" dirty="0">
                <a:solidFill>
                  <a:schemeClr val="tx1"/>
                </a:solidFill>
                <a:effectLst/>
                <a:latin typeface="+mn-lt"/>
                <a:ea typeface="+mn-ea"/>
                <a:cs typeface="+mn-cs"/>
              </a:rPr>
              <a:t>Showing Your ID</a:t>
            </a:r>
            <a:r>
              <a:rPr lang="en-US" sz="1200" kern="1200" dirty="0">
                <a:solidFill>
                  <a:schemeClr val="tx1"/>
                </a:solidFill>
                <a:effectLst/>
                <a:latin typeface="+mn-lt"/>
                <a:ea typeface="+mn-ea"/>
                <a:cs typeface="+mn-cs"/>
              </a:rPr>
              <a:t> is also important for matters you are proud of. </a:t>
            </a:r>
          </a:p>
          <a:p>
            <a:pPr lvl="1"/>
            <a:r>
              <a:rPr lang="en-US" sz="1200" kern="1200" dirty="0">
                <a:solidFill>
                  <a:schemeClr val="tx1"/>
                </a:solidFill>
                <a:effectLst/>
                <a:latin typeface="+mn-lt"/>
                <a:ea typeface="+mn-ea"/>
                <a:cs typeface="+mn-cs"/>
              </a:rPr>
              <a:t>Some people may find it easy to </a:t>
            </a:r>
            <a:r>
              <a:rPr lang="en-US" sz="1200" i="1" kern="1200" dirty="0">
                <a:solidFill>
                  <a:schemeClr val="tx1"/>
                </a:solidFill>
                <a:effectLst/>
                <a:latin typeface="+mn-lt"/>
                <a:ea typeface="+mn-ea"/>
                <a:cs typeface="+mn-cs"/>
              </a:rPr>
              <a:t>Show Their ID</a:t>
            </a:r>
            <a:r>
              <a:rPr lang="en-US" sz="1200" kern="1200" dirty="0">
                <a:solidFill>
                  <a:schemeClr val="tx1"/>
                </a:solidFill>
                <a:effectLst/>
                <a:latin typeface="+mn-lt"/>
                <a:ea typeface="+mn-ea"/>
                <a:cs typeface="+mn-cs"/>
              </a:rPr>
              <a:t> for actions they are proud of while others may find it embarrassing. </a:t>
            </a:r>
          </a:p>
          <a:p>
            <a:pPr lvl="1"/>
            <a:r>
              <a:rPr lang="en-US" sz="1200" kern="1200" dirty="0">
                <a:solidFill>
                  <a:schemeClr val="tx1"/>
                </a:solidFill>
                <a:effectLst/>
                <a:latin typeface="+mn-lt"/>
                <a:ea typeface="+mn-ea"/>
                <a:cs typeface="+mn-cs"/>
              </a:rPr>
              <a:t>However, it is always important to be proud of yourself if you accomplish something that required inner strength and grit!</a:t>
            </a:r>
          </a:p>
          <a:p>
            <a:pPr lvl="0"/>
            <a:r>
              <a:rPr lang="en-US" sz="1200" kern="1200" dirty="0">
                <a:solidFill>
                  <a:schemeClr val="tx1"/>
                </a:solidFill>
                <a:effectLst/>
                <a:latin typeface="+mn-lt"/>
                <a:ea typeface="+mn-ea"/>
                <a:cs typeface="+mn-cs"/>
              </a:rPr>
              <a:t>Explain that what may require inner strength is different for everyone. For instance:</a:t>
            </a:r>
          </a:p>
          <a:p>
            <a:pPr lvl="1"/>
            <a:r>
              <a:rPr lang="en-US" sz="1200" kern="1200" dirty="0">
                <a:solidFill>
                  <a:schemeClr val="tx1"/>
                </a:solidFill>
                <a:effectLst/>
                <a:latin typeface="+mn-lt"/>
                <a:ea typeface="+mn-ea"/>
                <a:cs typeface="+mn-cs"/>
              </a:rPr>
              <a:t>Climbing a tree might look easy to some of you, but what if you were afraid of heights? </a:t>
            </a:r>
          </a:p>
          <a:p>
            <a:pPr lvl="1"/>
            <a:r>
              <a:rPr lang="en-US" sz="1200" kern="1200" dirty="0">
                <a:solidFill>
                  <a:schemeClr val="tx1"/>
                </a:solidFill>
                <a:effectLst/>
                <a:latin typeface="+mn-lt"/>
                <a:ea typeface="+mn-ea"/>
                <a:cs typeface="+mn-cs"/>
              </a:rPr>
              <a:t>Being patient with your brother may seem like no big deal, but what if he is usually bothering you?</a:t>
            </a:r>
          </a:p>
          <a:p>
            <a:pPr lvl="0"/>
            <a:r>
              <a:rPr lang="en-US" sz="1200" kern="1200" dirty="0">
                <a:solidFill>
                  <a:schemeClr val="tx1"/>
                </a:solidFill>
                <a:effectLst/>
                <a:latin typeface="+mn-lt"/>
                <a:ea typeface="+mn-ea"/>
                <a:cs typeface="+mn-cs"/>
              </a:rPr>
              <a:t>Ask each student to turn to the person next to him or her and brainstorm positive actions for which people may </a:t>
            </a:r>
            <a:r>
              <a:rPr lang="en-US" sz="1200" i="1" kern="1200" dirty="0">
                <a:solidFill>
                  <a:schemeClr val="tx1"/>
                </a:solidFill>
                <a:effectLst/>
                <a:latin typeface="+mn-lt"/>
                <a:ea typeface="+mn-ea"/>
                <a:cs typeface="+mn-cs"/>
              </a:rPr>
              <a:t>Show Their IDs</a:t>
            </a:r>
            <a:r>
              <a:rPr lang="en-US" sz="1200" kern="1200" dirty="0">
                <a:solidFill>
                  <a:schemeClr val="tx1"/>
                </a:solidFill>
                <a:effectLst/>
                <a:latin typeface="+mn-lt"/>
                <a:ea typeface="+mn-ea"/>
                <a:cs typeface="+mn-cs"/>
              </a:rPr>
              <a:t> both at school and at home. Explain that these could be actions that the students have personally completed or actions they have seen others complete.</a:t>
            </a:r>
          </a:p>
          <a:p>
            <a:pPr lvl="0"/>
            <a:r>
              <a:rPr lang="en-US" sz="1200" kern="1200" dirty="0">
                <a:solidFill>
                  <a:schemeClr val="tx1"/>
                </a:solidFill>
                <a:effectLst/>
                <a:latin typeface="+mn-lt"/>
                <a:ea typeface="+mn-ea"/>
                <a:cs typeface="+mn-cs"/>
              </a:rPr>
              <a:t>Invite students to share some of their ideas, recording their actions on the board as they share.</a:t>
            </a:r>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27651376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Instructional Notes:</a:t>
            </a:r>
          </a:p>
          <a:p>
            <a:pPr lvl="0"/>
            <a:r>
              <a:rPr lang="en-US" sz="1200" kern="1200" dirty="0">
                <a:solidFill>
                  <a:schemeClr val="tx1"/>
                </a:solidFill>
                <a:effectLst/>
                <a:latin typeface="+mn-lt"/>
                <a:ea typeface="+mn-ea"/>
                <a:cs typeface="+mn-cs"/>
              </a:rPr>
              <a:t>Distribute </a:t>
            </a:r>
            <a:r>
              <a:rPr lang="en-US" sz="1200" b="1" i="1" kern="1200" dirty="0">
                <a:solidFill>
                  <a:schemeClr val="tx1"/>
                </a:solidFill>
                <a:effectLst/>
                <a:latin typeface="+mn-lt"/>
                <a:ea typeface="+mn-ea"/>
                <a:cs typeface="+mn-cs"/>
              </a:rPr>
              <a:t>Handout 12: Inner Strength</a:t>
            </a:r>
            <a:r>
              <a:rPr lang="en-US" sz="1200" i="1" kern="1200" dirty="0">
                <a:solidFill>
                  <a:schemeClr val="tx1"/>
                </a:solidFill>
                <a:effectLst/>
                <a:latin typeface="+mn-lt"/>
                <a:ea typeface="+mn-ea"/>
                <a:cs typeface="+mn-cs"/>
              </a:rPr>
              <a:t> Award </a:t>
            </a:r>
            <a:r>
              <a:rPr lang="en-US" sz="1200" kern="1200" dirty="0">
                <a:solidFill>
                  <a:schemeClr val="tx1"/>
                </a:solidFill>
                <a:effectLst/>
                <a:latin typeface="+mn-lt"/>
                <a:ea typeface="+mn-ea"/>
                <a:cs typeface="+mn-cs"/>
              </a:rPr>
              <a:t>to each student and explain that the session will end by recognizing how each student uses his or her inner strength to make positive decisions.</a:t>
            </a:r>
          </a:p>
          <a:p>
            <a:pPr lvl="0"/>
            <a:r>
              <a:rPr lang="en-US" sz="1200" kern="1200" dirty="0">
                <a:solidFill>
                  <a:schemeClr val="tx1"/>
                </a:solidFill>
                <a:effectLst/>
                <a:latin typeface="+mn-lt"/>
                <a:ea typeface="+mn-ea"/>
                <a:cs typeface="+mn-cs"/>
              </a:rPr>
              <a:t>Encourage students to select a personal choice they have made that they are proud of and that required grit to achieve.</a:t>
            </a:r>
          </a:p>
          <a:p>
            <a:pPr lvl="0"/>
            <a:r>
              <a:rPr lang="en-US" sz="1200" kern="1200" dirty="0">
                <a:solidFill>
                  <a:schemeClr val="tx1"/>
                </a:solidFill>
                <a:effectLst/>
                <a:latin typeface="+mn-lt"/>
                <a:ea typeface="+mn-ea"/>
                <a:cs typeface="+mn-cs"/>
              </a:rPr>
              <a:t>Point to the blank certificate on the slide and explain that students should summarize this choice on the lines provided and draw a picture that illustrates the choice they described.</a:t>
            </a:r>
          </a:p>
          <a:p>
            <a:pPr lvl="0"/>
            <a:r>
              <a:rPr lang="en-US" sz="1200" kern="1200" dirty="0">
                <a:solidFill>
                  <a:schemeClr val="tx1"/>
                </a:solidFill>
                <a:effectLst/>
                <a:latin typeface="+mn-lt"/>
                <a:ea typeface="+mn-ea"/>
                <a:cs typeface="+mn-cs"/>
              </a:rPr>
              <a:t>It may be helpful to give an example of an award you could make for yourself. For instance:</a:t>
            </a:r>
          </a:p>
          <a:p>
            <a:pPr lvl="1"/>
            <a:r>
              <a:rPr lang="en-US" sz="1200" kern="1200" dirty="0">
                <a:solidFill>
                  <a:schemeClr val="tx1"/>
                </a:solidFill>
                <a:effectLst/>
                <a:latin typeface="+mn-lt"/>
                <a:ea typeface="+mn-ea"/>
                <a:cs typeface="+mn-cs"/>
              </a:rPr>
              <a:t>You could explain that you had grit when you were studying to be a teacher. You had to make decisions that prioritized school above having fun with your friends. So your certificate might say: “Certificate of Grit, awarded to Ms./Mr. _____ for having inner strength when she or he chose to always study for their teacher classes, even when it meant saying no to fun things.”</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You might then draw a picture of yourself teaching a class because it shows what you accomplished as a result of making this choice. </a:t>
            </a:r>
          </a:p>
          <a:p>
            <a:pPr lvl="0"/>
            <a:r>
              <a:rPr lang="en-US" sz="1200" kern="1200" dirty="0">
                <a:solidFill>
                  <a:schemeClr val="tx1"/>
                </a:solidFill>
                <a:effectLst/>
                <a:latin typeface="+mn-lt"/>
                <a:ea typeface="+mn-ea"/>
                <a:cs typeface="+mn-cs"/>
              </a:rPr>
              <a:t>Once students understand the instructions, encourage them to begin their own.</a:t>
            </a:r>
          </a:p>
          <a:p>
            <a:pPr lvl="0"/>
            <a:r>
              <a:rPr lang="en-US" sz="1200" kern="1200" dirty="0">
                <a:solidFill>
                  <a:schemeClr val="tx1"/>
                </a:solidFill>
                <a:effectLst/>
                <a:latin typeface="+mn-lt"/>
                <a:ea typeface="+mn-ea"/>
                <a:cs typeface="+mn-cs"/>
              </a:rPr>
              <a:t>Move around the classroom as students work, assisting anyone who may need help recognizing his or her own accomplishments.</a:t>
            </a:r>
          </a:p>
          <a:p>
            <a:pPr lvl="0"/>
            <a:r>
              <a:rPr lang="en-US" sz="1200" kern="1200" dirty="0">
                <a:solidFill>
                  <a:schemeClr val="tx1"/>
                </a:solidFill>
                <a:effectLst/>
                <a:latin typeface="+mn-lt"/>
                <a:ea typeface="+mn-ea"/>
                <a:cs typeface="+mn-cs"/>
              </a:rPr>
              <a:t>As students finish, collect their awards for the final activity.</a:t>
            </a:r>
          </a:p>
        </p:txBody>
      </p:sp>
      <p:sp>
        <p:nvSpPr>
          <p:cNvPr id="4" name="Slide Number Placeholder 3"/>
          <p:cNvSpPr>
            <a:spLocks noGrp="1"/>
          </p:cNvSpPr>
          <p:nvPr>
            <p:ph type="sldNum" sz="quarter" idx="5"/>
          </p:nvPr>
        </p:nvSpPr>
        <p:spPr/>
        <p:txBody>
          <a:bodyPr/>
          <a:lstStyle/>
          <a:p>
            <a:fld id="{1BCEF493-EB7F-8246-859E-EACAE6E1125D}" type="slidenum">
              <a:rPr lang="en-US" smtClean="0"/>
              <a:t>20</a:t>
            </a:fld>
            <a:endParaRPr lang="en-US"/>
          </a:p>
        </p:txBody>
      </p:sp>
    </p:spTree>
    <p:extLst>
      <p:ext uri="{BB962C8B-B14F-4D97-AF65-F5344CB8AC3E}">
        <p14:creationId xmlns:p14="http://schemas.microsoft.com/office/powerpoint/2010/main" val="37385147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Instructor Notes:</a:t>
            </a:r>
          </a:p>
          <a:p>
            <a:pPr lvl="0"/>
            <a:r>
              <a:rPr lang="en-US" sz="1200" kern="1200" dirty="0">
                <a:solidFill>
                  <a:schemeClr val="tx1"/>
                </a:solidFill>
                <a:effectLst/>
                <a:latin typeface="+mn-lt"/>
                <a:ea typeface="+mn-ea"/>
                <a:cs typeface="+mn-cs"/>
              </a:rPr>
              <a:t>Conclude with a Grit Award Ceremony.</a:t>
            </a:r>
          </a:p>
          <a:p>
            <a:pPr lvl="0"/>
            <a:r>
              <a:rPr lang="en-US" sz="1200" kern="1200" dirty="0">
                <a:solidFill>
                  <a:schemeClr val="tx1"/>
                </a:solidFill>
                <a:effectLst/>
                <a:latin typeface="+mn-lt"/>
                <a:ea typeface="+mn-ea"/>
                <a:cs typeface="+mn-cs"/>
              </a:rPr>
              <a:t>Bring the class back to a circle or semicircle and kick off the award ceremony by asking the class to join you in reading this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excerpt one more time: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soar with wings.</a:t>
            </a:r>
          </a:p>
          <a:p>
            <a:r>
              <a:rPr lang="en-US" sz="1200" kern="1200" dirty="0">
                <a:solidFill>
                  <a:schemeClr val="tx1"/>
                </a:solidFill>
                <a:effectLst/>
                <a:latin typeface="+mn-lt"/>
                <a:ea typeface="+mn-ea"/>
                <a:cs typeface="+mn-cs"/>
              </a:rPr>
              <a:t>Let me tell you why.</a:t>
            </a:r>
          </a:p>
          <a:p>
            <a:r>
              <a:rPr lang="en-US" sz="1200" kern="1200" dirty="0">
                <a:solidFill>
                  <a:schemeClr val="tx1"/>
                </a:solidFill>
                <a:effectLst/>
                <a:latin typeface="+mn-lt"/>
                <a:ea typeface="+mn-ea"/>
                <a:cs typeface="+mn-cs"/>
              </a:rPr>
              <a:t>I learn lots of skills that help me reach the sky.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 understand the choices I make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should be what’s best for me to do,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what happens is on me and not any of you.</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Tell the class that you are proud of what they have learned about decision making and that you trust that each student has what it takes to make the best possible choices for him or her. </a:t>
            </a:r>
          </a:p>
          <a:p>
            <a:pPr lvl="0"/>
            <a:r>
              <a:rPr lang="en-US" sz="1200" kern="1200" dirty="0">
                <a:solidFill>
                  <a:schemeClr val="tx1"/>
                </a:solidFill>
                <a:effectLst/>
                <a:latin typeface="+mn-lt"/>
                <a:ea typeface="+mn-ea"/>
                <a:cs typeface="+mn-cs"/>
              </a:rPr>
              <a:t>Explain that you are going to wrap up with an award ceremony in which you recognize each student’s grit and inner strength.</a:t>
            </a:r>
          </a:p>
          <a:p>
            <a:pPr lvl="0"/>
            <a:r>
              <a:rPr lang="en-US" sz="1200" kern="1200" dirty="0">
                <a:solidFill>
                  <a:schemeClr val="tx1"/>
                </a:solidFill>
                <a:effectLst/>
                <a:latin typeface="+mn-lt"/>
                <a:ea typeface="+mn-ea"/>
                <a:cs typeface="+mn-cs"/>
              </a:rPr>
              <a:t>With the certificates in hand, call up the students one by one. As you present the certificates to the students, summarize each award by saying:</a:t>
            </a:r>
          </a:p>
          <a:p>
            <a:pPr lvl="1"/>
            <a:r>
              <a:rPr lang="en-US" sz="1200" kern="1200" dirty="0">
                <a:solidFill>
                  <a:schemeClr val="tx1"/>
                </a:solidFill>
                <a:effectLst/>
                <a:latin typeface="+mn-lt"/>
                <a:ea typeface="+mn-ea"/>
                <a:cs typeface="+mn-cs"/>
              </a:rPr>
              <a:t>I present ________ with this certificate of inner strength. ________ showed us he or she had grit when he or she ________________.</a:t>
            </a:r>
          </a:p>
          <a:p>
            <a:pPr lvl="0"/>
            <a:r>
              <a:rPr lang="en-US" sz="1200" kern="1200" dirty="0">
                <a:solidFill>
                  <a:schemeClr val="tx1"/>
                </a:solidFill>
                <a:effectLst/>
                <a:latin typeface="+mn-lt"/>
                <a:ea typeface="+mn-ea"/>
                <a:cs typeface="+mn-cs"/>
              </a:rPr>
              <a:t>Once all of the certificates have been presented, encourage students to keep their certificate somewhere they will see it often. </a:t>
            </a:r>
          </a:p>
          <a:p>
            <a:pPr lvl="0"/>
            <a:r>
              <a:rPr lang="en-US" sz="1200" kern="1200" dirty="0">
                <a:solidFill>
                  <a:schemeClr val="tx1"/>
                </a:solidFill>
                <a:effectLst/>
                <a:latin typeface="+mn-lt"/>
                <a:ea typeface="+mn-ea"/>
                <a:cs typeface="+mn-cs"/>
              </a:rPr>
              <a:t>Explain that you hope these certificates will serve as a reminder of the positive decisions they have made in the past so they will continue to have grit and make positive, strong choices in the future!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1BCEF493-EB7F-8246-859E-EACAE6E1125D}" type="slidenum">
              <a:rPr lang="en-US" smtClean="0"/>
              <a:t>21</a:t>
            </a:fld>
            <a:endParaRPr lang="en-US"/>
          </a:p>
        </p:txBody>
      </p:sp>
    </p:spTree>
    <p:extLst>
      <p:ext uri="{BB962C8B-B14F-4D97-AF65-F5344CB8AC3E}">
        <p14:creationId xmlns:p14="http://schemas.microsoft.com/office/powerpoint/2010/main" val="1171726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Read the following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excerpt aloud: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soar with wings.</a:t>
            </a:r>
          </a:p>
          <a:p>
            <a:r>
              <a:rPr lang="en-US" sz="1200" kern="1200" dirty="0">
                <a:solidFill>
                  <a:schemeClr val="tx1"/>
                </a:solidFill>
                <a:effectLst/>
                <a:latin typeface="+mn-lt"/>
                <a:ea typeface="+mn-ea"/>
                <a:cs typeface="+mn-cs"/>
              </a:rPr>
              <a:t>Let me tell you why.</a:t>
            </a:r>
          </a:p>
          <a:p>
            <a:r>
              <a:rPr lang="en-US" sz="1200" kern="1200" dirty="0">
                <a:solidFill>
                  <a:schemeClr val="tx1"/>
                </a:solidFill>
                <a:effectLst/>
                <a:latin typeface="+mn-lt"/>
                <a:ea typeface="+mn-ea"/>
                <a:cs typeface="+mn-cs"/>
              </a:rPr>
              <a:t>I learn lots of skills that help me reach the sky.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 understand the choices I make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should be what’s best for me to do,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and what happens is on me and not any of you.</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Click once and connect the definition of a </a:t>
            </a:r>
            <a:r>
              <a:rPr lang="en-US" sz="1200" i="1" kern="1200" dirty="0">
                <a:solidFill>
                  <a:schemeClr val="tx1"/>
                </a:solidFill>
                <a:effectLst/>
                <a:latin typeface="+mn-lt"/>
                <a:ea typeface="+mn-ea"/>
                <a:cs typeface="+mn-cs"/>
              </a:rPr>
              <a:t>choice</a:t>
            </a:r>
            <a:r>
              <a:rPr lang="en-US" sz="1200" kern="1200" dirty="0">
                <a:solidFill>
                  <a:schemeClr val="tx1"/>
                </a:solidFill>
                <a:effectLst/>
                <a:latin typeface="+mn-lt"/>
                <a:ea typeface="+mn-ea"/>
                <a:cs typeface="+mn-cs"/>
              </a:rPr>
              <a:t> to the maze activity by leading a class discussion around the following questions:</a:t>
            </a:r>
          </a:p>
          <a:p>
            <a:pPr lvl="1"/>
            <a:r>
              <a:rPr lang="en-US" sz="1200" kern="1200" dirty="0">
                <a:solidFill>
                  <a:schemeClr val="tx1"/>
                </a:solidFill>
                <a:effectLst/>
                <a:latin typeface="+mn-lt"/>
                <a:ea typeface="+mn-ea"/>
                <a:cs typeface="+mn-cs"/>
              </a:rPr>
              <a:t>What emotions did you feel when you came to the first dead end? How about the second or third one?</a:t>
            </a:r>
          </a:p>
          <a:p>
            <a:pPr lvl="1"/>
            <a:r>
              <a:rPr lang="en-US" sz="1200" kern="1200" dirty="0">
                <a:solidFill>
                  <a:schemeClr val="tx1"/>
                </a:solidFill>
                <a:effectLst/>
                <a:latin typeface="+mn-lt"/>
                <a:ea typeface="+mn-ea"/>
                <a:cs typeface="+mn-cs"/>
              </a:rPr>
              <a:t>When you reached a dead end, what choices did you have? What choice did you make?</a:t>
            </a:r>
          </a:p>
          <a:p>
            <a:pPr lvl="1"/>
            <a:r>
              <a:rPr lang="en-US" sz="1200" kern="1200" dirty="0">
                <a:solidFill>
                  <a:schemeClr val="tx1"/>
                </a:solidFill>
                <a:effectLst/>
                <a:latin typeface="+mn-lt"/>
                <a:ea typeface="+mn-ea"/>
                <a:cs typeface="+mn-cs"/>
              </a:rPr>
              <a:t>For those who completed the maze: How did you feel when you reached the end?</a:t>
            </a:r>
          </a:p>
          <a:p>
            <a:pPr lvl="1"/>
            <a:r>
              <a:rPr lang="en-US" sz="1200" kern="1200" dirty="0">
                <a:solidFill>
                  <a:schemeClr val="tx1"/>
                </a:solidFill>
                <a:effectLst/>
                <a:latin typeface="+mn-lt"/>
                <a:ea typeface="+mn-ea"/>
                <a:cs typeface="+mn-cs"/>
              </a:rPr>
              <a:t>For those who haven’t finished yet: How do you feel? Do you want to keep trying? </a:t>
            </a:r>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3727864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Explain that you are about to read a poem together called </a:t>
            </a:r>
            <a:r>
              <a:rPr lang="en-US" sz="1200" i="1" kern="1200" dirty="0">
                <a:solidFill>
                  <a:schemeClr val="tx1"/>
                </a:solidFill>
                <a:effectLst/>
                <a:latin typeface="+mn-lt"/>
                <a:ea typeface="+mn-ea"/>
                <a:cs typeface="+mn-cs"/>
              </a:rPr>
              <a:t>The Rose That Grew from Concrete</a:t>
            </a:r>
            <a:r>
              <a:rPr lang="en-US" sz="1200" kern="1200" dirty="0">
                <a:solidFill>
                  <a:schemeClr val="tx1"/>
                </a:solidFill>
                <a:effectLst/>
                <a:latin typeface="+mn-lt"/>
                <a:ea typeface="+mn-ea"/>
                <a:cs typeface="+mn-cs"/>
              </a:rPr>
              <a:t> by Tupac Shakur. Explain that Tupac was a famous rapper who also wrote a book of poetry.</a:t>
            </a:r>
          </a:p>
          <a:p>
            <a:pPr lvl="0"/>
            <a:r>
              <a:rPr lang="en-US" sz="1200" kern="1200" dirty="0">
                <a:solidFill>
                  <a:schemeClr val="tx1"/>
                </a:solidFill>
                <a:effectLst/>
                <a:latin typeface="+mn-lt"/>
                <a:ea typeface="+mn-ea"/>
                <a:cs typeface="+mn-cs"/>
              </a:rPr>
              <a:t>Ask students to follow along as you read the poem aloud:</a:t>
            </a:r>
          </a:p>
          <a:p>
            <a:r>
              <a:rPr lang="en-US" sz="1200" kern="1200" dirty="0">
                <a:solidFill>
                  <a:schemeClr val="tx1"/>
                </a:solidFill>
                <a:effectLst/>
                <a:latin typeface="+mn-lt"/>
                <a:ea typeface="+mn-ea"/>
                <a:cs typeface="+mn-cs"/>
              </a:rPr>
              <a:t>Did you hear about the rose that grew</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from a crack in the concrete?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Proving nature's law is wrong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it learned to walk without having feet.</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Funny it seems, but by keeping its dreams,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it learned to breathe fresh air.</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Long live the rose that grew from concrete</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when no one else ever cared.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Once you have read it aloud, ask students to read it quietly to themselves one more time.</a:t>
            </a:r>
          </a:p>
          <a:p>
            <a:pPr lvl="0"/>
            <a:r>
              <a:rPr lang="en-US" sz="1200" kern="1200" dirty="0">
                <a:solidFill>
                  <a:schemeClr val="tx1"/>
                </a:solidFill>
                <a:effectLst/>
                <a:latin typeface="+mn-lt"/>
                <a:ea typeface="+mn-ea"/>
                <a:cs typeface="+mn-cs"/>
              </a:rPr>
              <a:t>Then help students deconstruct the poem’s meaning with questions like:</a:t>
            </a:r>
          </a:p>
          <a:p>
            <a:pPr lvl="1"/>
            <a:r>
              <a:rPr lang="en-US" sz="1200" kern="1200" dirty="0">
                <a:solidFill>
                  <a:schemeClr val="tx1"/>
                </a:solidFill>
                <a:effectLst/>
                <a:latin typeface="+mn-lt"/>
                <a:ea typeface="+mn-ea"/>
                <a:cs typeface="+mn-cs"/>
              </a:rPr>
              <a:t>What is meant by “nature’s law?” How did the rose prove it wrong?</a:t>
            </a:r>
          </a:p>
          <a:p>
            <a:pPr lvl="1"/>
            <a:r>
              <a:rPr lang="en-US" sz="1200" kern="1200" dirty="0">
                <a:solidFill>
                  <a:schemeClr val="tx1"/>
                </a:solidFill>
                <a:effectLst/>
                <a:latin typeface="+mn-lt"/>
                <a:ea typeface="+mn-ea"/>
                <a:cs typeface="+mn-cs"/>
              </a:rPr>
              <a:t>How is a rose growing through concrete like walking without having feet?</a:t>
            </a:r>
          </a:p>
          <a:p>
            <a:pPr lvl="1"/>
            <a:r>
              <a:rPr lang="en-US" sz="1200" kern="1200" dirty="0">
                <a:solidFill>
                  <a:schemeClr val="tx1"/>
                </a:solidFill>
                <a:effectLst/>
                <a:latin typeface="+mn-lt"/>
                <a:ea typeface="+mn-ea"/>
                <a:cs typeface="+mn-cs"/>
              </a:rPr>
              <a:t>Why/how was the rose able to grow and breathe fresh air?</a:t>
            </a:r>
          </a:p>
          <a:p>
            <a:pPr lvl="0"/>
            <a:r>
              <a:rPr lang="en-US" sz="1200" kern="1200" dirty="0">
                <a:solidFill>
                  <a:schemeClr val="tx1"/>
                </a:solidFill>
                <a:effectLst/>
                <a:latin typeface="+mn-lt"/>
                <a:ea typeface="+mn-ea"/>
                <a:cs typeface="+mn-cs"/>
              </a:rPr>
              <a:t>Once students seem to understand the gist of the poem, lead the class in understanding the poem’s deeper meaning with questions like:</a:t>
            </a:r>
          </a:p>
          <a:p>
            <a:pPr lvl="1"/>
            <a:r>
              <a:rPr lang="en-US" sz="1200" kern="1200" dirty="0">
                <a:solidFill>
                  <a:schemeClr val="tx1"/>
                </a:solidFill>
                <a:effectLst/>
                <a:latin typeface="+mn-lt"/>
                <a:ea typeface="+mn-ea"/>
                <a:cs typeface="+mn-cs"/>
              </a:rPr>
              <a:t>What connections can you make between the rose’s situation and how you felt when you were working on the maze?</a:t>
            </a:r>
          </a:p>
          <a:p>
            <a:pPr lvl="1"/>
            <a:r>
              <a:rPr lang="en-US" sz="1200" kern="1200" dirty="0">
                <a:solidFill>
                  <a:schemeClr val="tx1"/>
                </a:solidFill>
                <a:effectLst/>
                <a:latin typeface="+mn-lt"/>
                <a:ea typeface="+mn-ea"/>
                <a:cs typeface="+mn-cs"/>
              </a:rPr>
              <a:t>Have you ever been in other situations where you ever felt like you were going to fail? What “concrete” did you have to work through?</a:t>
            </a:r>
          </a:p>
          <a:p>
            <a:pPr lvl="1"/>
            <a:r>
              <a:rPr lang="en-US" sz="1200" kern="1200" dirty="0">
                <a:solidFill>
                  <a:schemeClr val="tx1"/>
                </a:solidFill>
                <a:effectLst/>
                <a:latin typeface="+mn-lt"/>
                <a:ea typeface="+mn-ea"/>
                <a:cs typeface="+mn-cs"/>
              </a:rPr>
              <a:t>What choice did both you and the rose make in order to succeed?</a:t>
            </a:r>
          </a:p>
          <a:p>
            <a:pPr lvl="0"/>
            <a:r>
              <a:rPr lang="en-US" sz="1200" kern="1200" dirty="0">
                <a:solidFill>
                  <a:schemeClr val="tx1"/>
                </a:solidFill>
                <a:effectLst/>
                <a:latin typeface="+mn-lt"/>
                <a:ea typeface="+mn-ea"/>
                <a:cs typeface="+mn-cs"/>
              </a:rPr>
              <a:t>Explain that in order to succeed, they all made a decision to be determined, persevere, and </a:t>
            </a:r>
            <a:r>
              <a:rPr lang="en-US" sz="1200" i="1" kern="1200" dirty="0">
                <a:solidFill>
                  <a:schemeClr val="tx1"/>
                </a:solidFill>
                <a:effectLst/>
                <a:latin typeface="+mn-lt"/>
                <a:ea typeface="+mn-ea"/>
                <a:cs typeface="+mn-cs"/>
              </a:rPr>
              <a:t>not </a:t>
            </a:r>
            <a:r>
              <a:rPr lang="en-US" sz="1200" kern="1200" dirty="0">
                <a:solidFill>
                  <a:schemeClr val="tx1"/>
                </a:solidFill>
                <a:effectLst/>
                <a:latin typeface="+mn-lt"/>
                <a:ea typeface="+mn-ea"/>
                <a:cs typeface="+mn-cs"/>
              </a:rPr>
              <a:t>give up! </a:t>
            </a:r>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3453961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lvl="0"/>
            <a:r>
              <a:rPr lang="en-US" sz="1200" kern="1200" dirty="0">
                <a:solidFill>
                  <a:schemeClr val="tx1"/>
                </a:solidFill>
                <a:effectLst/>
                <a:latin typeface="+mn-lt"/>
                <a:ea typeface="+mn-ea"/>
                <a:cs typeface="+mn-cs"/>
              </a:rPr>
              <a:t>Point to the word “strong” on the slide and ask students to share with the person next to them:  What does it mean to be strong?</a:t>
            </a:r>
          </a:p>
          <a:p>
            <a:pPr lvl="0"/>
            <a:r>
              <a:rPr lang="en-US" sz="1200" kern="1200" dirty="0">
                <a:solidFill>
                  <a:schemeClr val="tx1"/>
                </a:solidFill>
                <a:effectLst/>
                <a:latin typeface="+mn-lt"/>
                <a:ea typeface="+mn-ea"/>
                <a:cs typeface="+mn-cs"/>
              </a:rPr>
              <a:t>Follow up by asking students to share with the class: Was the rose strong? Why or why not?</a:t>
            </a:r>
          </a:p>
          <a:p>
            <a:pPr lvl="0"/>
            <a:r>
              <a:rPr lang="en-US" sz="1200" kern="1200" dirty="0">
                <a:solidFill>
                  <a:schemeClr val="tx1"/>
                </a:solidFill>
                <a:effectLst/>
                <a:latin typeface="+mn-lt"/>
                <a:ea typeface="+mn-ea"/>
                <a:cs typeface="+mn-cs"/>
              </a:rPr>
              <a:t>Be sure students understand that while being physically strong is one way to be strong, being strong on the inside is another important kind of strength.</a:t>
            </a:r>
          </a:p>
          <a:p>
            <a:pPr lvl="0"/>
            <a:r>
              <a:rPr lang="en-US" sz="1200" kern="1200" dirty="0">
                <a:solidFill>
                  <a:schemeClr val="tx1"/>
                </a:solidFill>
                <a:effectLst/>
                <a:latin typeface="+mn-lt"/>
                <a:ea typeface="+mn-ea"/>
                <a:cs typeface="+mn-cs"/>
              </a:rPr>
              <a:t>Tell the class that they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the rose showed they were strong on the inside when they didn’t give up.</a:t>
            </a:r>
          </a:p>
          <a:p>
            <a:pPr lvl="0"/>
            <a:r>
              <a:rPr lang="en-US" sz="1200" kern="1200" dirty="0">
                <a:solidFill>
                  <a:schemeClr val="tx1"/>
                </a:solidFill>
                <a:effectLst/>
                <a:latin typeface="+mn-lt"/>
                <a:ea typeface="+mn-ea"/>
                <a:cs typeface="+mn-cs"/>
              </a:rPr>
              <a:t>Then click twice and introduce students to the word </a:t>
            </a:r>
            <a:r>
              <a:rPr lang="en-US" sz="1200" i="1" kern="1200" dirty="0">
                <a:solidFill>
                  <a:schemeClr val="tx1"/>
                </a:solidFill>
                <a:effectLst/>
                <a:latin typeface="+mn-lt"/>
                <a:ea typeface="+mn-ea"/>
                <a:cs typeface="+mn-cs"/>
              </a:rPr>
              <a:t>Grit</a:t>
            </a:r>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Explain that when you have grit, you are strong on the inside. You determined to work toward your goals and do the right thing even if it is hard. You keep on trying and you don’t give up. </a:t>
            </a:r>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289321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r>
              <a:rPr lang="en-US" sz="1200" b="1" u="none" strike="noStrike" kern="1200" dirty="0">
                <a:solidFill>
                  <a:schemeClr val="tx1"/>
                </a:solidFill>
                <a:effectLst/>
                <a:latin typeface="+mn-lt"/>
                <a:ea typeface="+mn-ea"/>
                <a:cs typeface="+mn-cs"/>
              </a:rPr>
              <a:t> </a:t>
            </a:r>
            <a:endParaRPr lang="en-US"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Tell the class that when you have to make a choice, one choice may seem easier than the other. </a:t>
            </a:r>
          </a:p>
          <a:p>
            <a:pPr lvl="0"/>
            <a:r>
              <a:rPr lang="en-US" sz="1200" kern="1200" dirty="0">
                <a:solidFill>
                  <a:schemeClr val="tx1"/>
                </a:solidFill>
                <a:effectLst/>
                <a:latin typeface="+mn-lt"/>
                <a:ea typeface="+mn-ea"/>
                <a:cs typeface="+mn-cs"/>
              </a:rPr>
              <a:t>Ask: If you spill your milk, would it be </a:t>
            </a:r>
            <a:r>
              <a:rPr lang="en-US" sz="1200" i="1" kern="1200" dirty="0">
                <a:solidFill>
                  <a:schemeClr val="tx1"/>
                </a:solidFill>
                <a:effectLst/>
                <a:latin typeface="+mn-lt"/>
                <a:ea typeface="+mn-ea"/>
                <a:cs typeface="+mn-cs"/>
              </a:rPr>
              <a:t>easier </a:t>
            </a:r>
            <a:r>
              <a:rPr lang="en-US" sz="1200" kern="1200" dirty="0">
                <a:solidFill>
                  <a:schemeClr val="tx1"/>
                </a:solidFill>
                <a:effectLst/>
                <a:latin typeface="+mn-lt"/>
                <a:ea typeface="+mn-ea"/>
                <a:cs typeface="+mn-cs"/>
              </a:rPr>
              <a:t>to clean it up or just ignore it?</a:t>
            </a:r>
          </a:p>
          <a:p>
            <a:pPr lvl="0"/>
            <a:r>
              <a:rPr lang="en-US" sz="1200" kern="1200" dirty="0">
                <a:solidFill>
                  <a:schemeClr val="tx1"/>
                </a:solidFill>
                <a:effectLst/>
                <a:latin typeface="+mn-lt"/>
                <a:ea typeface="+mn-ea"/>
                <a:cs typeface="+mn-cs"/>
              </a:rPr>
              <a:t>Explain: Even though it may be easier to ignore the spilled milk, it is not the right choice for you or for those around you! If you have grit and are determined to do the right thing, you will help clean up the milk even if it’s not fun.</a:t>
            </a:r>
          </a:p>
          <a:p>
            <a:pPr lvl="0"/>
            <a:r>
              <a:rPr lang="en-US" sz="1200" kern="1200" dirty="0">
                <a:solidFill>
                  <a:schemeClr val="tx1"/>
                </a:solidFill>
                <a:effectLst/>
                <a:latin typeface="+mn-lt"/>
                <a:ea typeface="+mn-ea"/>
                <a:cs typeface="+mn-cs"/>
              </a:rPr>
              <a:t>Next, divide the class into pairs. </a:t>
            </a:r>
          </a:p>
          <a:p>
            <a:pPr lvl="0"/>
            <a:r>
              <a:rPr lang="en-US" sz="1200" kern="1200" dirty="0">
                <a:solidFill>
                  <a:schemeClr val="tx1"/>
                </a:solidFill>
                <a:effectLst/>
                <a:latin typeface="+mn-lt"/>
                <a:ea typeface="+mn-ea"/>
                <a:cs typeface="+mn-cs"/>
              </a:rPr>
              <a:t>Once every student has a partner, split the class in half with an imaginary line. (Be sure to keep all pairs in the same group.)</a:t>
            </a:r>
          </a:p>
          <a:p>
            <a:pPr lvl="0"/>
            <a:r>
              <a:rPr lang="en-US" sz="1200" kern="1200" dirty="0">
                <a:solidFill>
                  <a:schemeClr val="tx1"/>
                </a:solidFill>
                <a:effectLst/>
                <a:latin typeface="+mn-lt"/>
                <a:ea typeface="+mn-ea"/>
                <a:cs typeface="+mn-cs"/>
              </a:rPr>
              <a:t>Tell students:</a:t>
            </a:r>
          </a:p>
          <a:p>
            <a:pPr lvl="1"/>
            <a:r>
              <a:rPr lang="en-US" sz="1200" kern="1200" dirty="0">
                <a:solidFill>
                  <a:schemeClr val="tx1"/>
                </a:solidFill>
                <a:effectLst/>
                <a:latin typeface="+mn-lt"/>
                <a:ea typeface="+mn-ea"/>
                <a:cs typeface="+mn-cs"/>
              </a:rPr>
              <a:t>They are about to hear about a few imaginary situations that each have different choices. </a:t>
            </a:r>
          </a:p>
          <a:p>
            <a:pPr lvl="1"/>
            <a:r>
              <a:rPr lang="en-US" sz="1200" kern="1200" dirty="0">
                <a:solidFill>
                  <a:schemeClr val="tx1"/>
                </a:solidFill>
                <a:effectLst/>
                <a:latin typeface="+mn-lt"/>
                <a:ea typeface="+mn-ea"/>
                <a:cs typeface="+mn-cs"/>
              </a:rPr>
              <a:t>Partners on one side of the line (point to the right half of the class) will be in charge of discussing which choice would be the right choice for them to make.</a:t>
            </a:r>
          </a:p>
          <a:p>
            <a:pPr lvl="1"/>
            <a:r>
              <a:rPr lang="en-US" sz="1200" kern="1200" dirty="0">
                <a:solidFill>
                  <a:schemeClr val="tx1"/>
                </a:solidFill>
                <a:effectLst/>
                <a:latin typeface="+mn-lt"/>
                <a:ea typeface="+mn-ea"/>
                <a:cs typeface="+mn-cs"/>
              </a:rPr>
              <a:t>Partners on the other side of the line (point to the left side of the class) will be in charge of discussing which choice may be the hardest choice and need the most grit and inner strength to actually do.</a:t>
            </a:r>
          </a:p>
          <a:p>
            <a:pPr lvl="0"/>
            <a:r>
              <a:rPr lang="en-US" sz="1200" kern="1200" dirty="0">
                <a:solidFill>
                  <a:schemeClr val="tx1"/>
                </a:solidFill>
                <a:effectLst/>
                <a:latin typeface="+mn-lt"/>
                <a:ea typeface="+mn-ea"/>
                <a:cs typeface="+mn-cs"/>
              </a:rPr>
              <a:t>Click twice to read the first situation and the two choices. Encourage pairs to discuss which choice is right </a:t>
            </a:r>
            <a:r>
              <a:rPr lang="en-US" sz="1200" i="1"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which choice is harder and requires more inner strength.</a:t>
            </a:r>
          </a:p>
          <a:p>
            <a:pPr lvl="0"/>
            <a:r>
              <a:rPr lang="en-US" sz="1200" kern="1200" dirty="0">
                <a:solidFill>
                  <a:schemeClr val="tx1"/>
                </a:solidFill>
                <a:effectLst/>
                <a:latin typeface="+mn-lt"/>
                <a:ea typeface="+mn-ea"/>
                <a:cs typeface="+mn-cs"/>
              </a:rPr>
              <a:t>Then explain that you are going to read the choices a second time. As you do:</a:t>
            </a:r>
          </a:p>
          <a:p>
            <a:pPr lvl="1"/>
            <a:r>
              <a:rPr lang="en-US" sz="1200" kern="1200" dirty="0">
                <a:solidFill>
                  <a:schemeClr val="tx1"/>
                </a:solidFill>
                <a:effectLst/>
                <a:latin typeface="+mn-lt"/>
                <a:ea typeface="+mn-ea"/>
                <a:cs typeface="+mn-cs"/>
              </a:rPr>
              <a:t>The pair in charge of choosing the right choice should hold two thumbs up above their heads when you read this choice.</a:t>
            </a:r>
          </a:p>
          <a:p>
            <a:pPr lvl="1"/>
            <a:r>
              <a:rPr lang="en-US" sz="1200" kern="1200" dirty="0">
                <a:solidFill>
                  <a:schemeClr val="tx1"/>
                </a:solidFill>
                <a:effectLst/>
                <a:latin typeface="+mn-lt"/>
                <a:ea typeface="+mn-ea"/>
                <a:cs typeface="+mn-cs"/>
              </a:rPr>
              <a:t>The pair in charge of choosing the choice that requires the most inner strength should tap their hearts when you read this choice.</a:t>
            </a:r>
          </a:p>
          <a:p>
            <a:pPr lvl="0"/>
            <a:r>
              <a:rPr lang="en-US" sz="1200" kern="1200" dirty="0">
                <a:solidFill>
                  <a:schemeClr val="tx1"/>
                </a:solidFill>
                <a:effectLst/>
                <a:latin typeface="+mn-lt"/>
                <a:ea typeface="+mn-ea"/>
                <a:cs typeface="+mn-cs"/>
              </a:rPr>
              <a:t>Encourage students to look around and observe their peers’ responses.</a:t>
            </a:r>
          </a:p>
          <a:p>
            <a:pPr lvl="0"/>
            <a:r>
              <a:rPr lang="en-US" sz="1200" kern="1200" dirty="0">
                <a:solidFill>
                  <a:schemeClr val="tx1"/>
                </a:solidFill>
                <a:effectLst/>
                <a:latin typeface="+mn-lt"/>
                <a:ea typeface="+mn-ea"/>
                <a:cs typeface="+mn-cs"/>
              </a:rPr>
              <a:t>Ask at least one pair on each side to describe:</a:t>
            </a:r>
          </a:p>
          <a:p>
            <a:pPr lvl="1"/>
            <a:r>
              <a:rPr lang="en-US" sz="1200" kern="1200" dirty="0">
                <a:solidFill>
                  <a:schemeClr val="tx1"/>
                </a:solidFill>
                <a:effectLst/>
                <a:latin typeface="+mn-lt"/>
                <a:ea typeface="+mn-ea"/>
                <a:cs typeface="+mn-cs"/>
              </a:rPr>
              <a:t>How did you know this was the right choice?</a:t>
            </a:r>
          </a:p>
          <a:p>
            <a:pPr lvl="1"/>
            <a:r>
              <a:rPr lang="en-US" sz="1200" kern="1200" dirty="0">
                <a:solidFill>
                  <a:schemeClr val="tx1"/>
                </a:solidFill>
                <a:effectLst/>
                <a:latin typeface="+mn-lt"/>
                <a:ea typeface="+mn-ea"/>
                <a:cs typeface="+mn-cs"/>
              </a:rPr>
              <a:t>Why would this require the most grit and inner strength?</a:t>
            </a:r>
          </a:p>
          <a:p>
            <a:pPr lvl="0"/>
            <a:r>
              <a:rPr lang="en-US" sz="1200" kern="1200" dirty="0">
                <a:solidFill>
                  <a:schemeClr val="tx1"/>
                </a:solidFill>
                <a:effectLst/>
                <a:latin typeface="+mn-lt"/>
                <a:ea typeface="+mn-ea"/>
                <a:cs typeface="+mn-cs"/>
              </a:rPr>
              <a:t>Then click twice to reveal a new scenario, and repeat the activity for a total of three times.</a:t>
            </a:r>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2262411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Ask students to reflect on the activity and think-pair-share*: Are the easiest choices always the choices that are best for us?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In a think-pair-share, students think about the question independently, discuss their answers with a partner, and then share their thoughts with the larger class.</a:t>
            </a:r>
          </a:p>
          <a:p>
            <a:pPr lvl="0"/>
            <a:r>
              <a:rPr lang="en-US" sz="1200" kern="1200" dirty="0">
                <a:solidFill>
                  <a:schemeClr val="tx1"/>
                </a:solidFill>
                <a:effectLst/>
                <a:latin typeface="+mn-lt"/>
                <a:ea typeface="+mn-ea"/>
                <a:cs typeface="+mn-cs"/>
              </a:rPr>
              <a:t>Ensure students understand that the choice that is right for us may not always be the easiest. However, when we have grit and are determined to be the best person we can be, we use our inner strength to help us do the right thing!</a:t>
            </a:r>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1496239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Wrap up the day’s session by bringing students’ attention to the Grit Bulletin Board. Tell the class that this board will be used to recognize when the students exhibit inner strength and make the right choices.</a:t>
            </a:r>
          </a:p>
          <a:p>
            <a:pPr lvl="0"/>
            <a:r>
              <a:rPr lang="en-US" sz="1200" kern="1200" dirty="0">
                <a:solidFill>
                  <a:schemeClr val="tx1"/>
                </a:solidFill>
                <a:effectLst/>
                <a:latin typeface="+mn-lt"/>
                <a:ea typeface="+mn-ea"/>
                <a:cs typeface="+mn-cs"/>
              </a:rPr>
              <a:t>Encourage students to brainstorm some of the ways that they show or have shown they have grit and inner strength. </a:t>
            </a:r>
          </a:p>
          <a:p>
            <a:pPr lvl="0"/>
            <a:r>
              <a:rPr lang="en-US" sz="1200" kern="1200" dirty="0">
                <a:solidFill>
                  <a:schemeClr val="tx1"/>
                </a:solidFill>
                <a:effectLst/>
                <a:latin typeface="+mn-lt"/>
                <a:ea typeface="+mn-ea"/>
                <a:cs typeface="+mn-cs"/>
              </a:rPr>
              <a:t>It may be helpful to kick off the brainstorming by sharing something you are determined to achieve and the hard choices you must make to reach this goal. For instance: </a:t>
            </a:r>
          </a:p>
          <a:p>
            <a:pPr lvl="1"/>
            <a:r>
              <a:rPr lang="en-US" sz="1200" kern="1200" dirty="0">
                <a:solidFill>
                  <a:schemeClr val="tx1"/>
                </a:solidFill>
                <a:effectLst/>
                <a:latin typeface="+mn-lt"/>
                <a:ea typeface="+mn-ea"/>
                <a:cs typeface="+mn-cs"/>
              </a:rPr>
              <a:t>“I want to learn how to speak Spanish. I show I have grit when I choose to study Spanish instead of watching TV.”</a:t>
            </a:r>
          </a:p>
          <a:p>
            <a:pPr lvl="1"/>
            <a:r>
              <a:rPr lang="en-US" sz="1200" kern="1200" dirty="0">
                <a:solidFill>
                  <a:schemeClr val="tx1"/>
                </a:solidFill>
                <a:effectLst/>
                <a:latin typeface="+mn-lt"/>
                <a:ea typeface="+mn-ea"/>
                <a:cs typeface="+mn-cs"/>
              </a:rPr>
              <a:t>“I want to be a good friend. I show I have grit when I choose to stand up for someone who is being teased.”</a:t>
            </a:r>
          </a:p>
          <a:p>
            <a:pPr lvl="0"/>
            <a:r>
              <a:rPr lang="en-US" sz="1200" kern="1200" dirty="0">
                <a:solidFill>
                  <a:schemeClr val="tx1"/>
                </a:solidFill>
                <a:effectLst/>
                <a:latin typeface="+mn-lt"/>
                <a:ea typeface="+mn-ea"/>
                <a:cs typeface="+mn-cs"/>
              </a:rPr>
              <a:t>Pass out </a:t>
            </a:r>
            <a:r>
              <a:rPr lang="en-US" sz="1200" b="1" i="1" kern="1200" dirty="0">
                <a:solidFill>
                  <a:schemeClr val="tx1"/>
                </a:solidFill>
                <a:effectLst/>
                <a:latin typeface="+mn-lt"/>
                <a:ea typeface="+mn-ea"/>
                <a:cs typeface="+mn-cs"/>
              </a:rPr>
              <a:t>Handout 4: Grit Reflections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each student and explain that this handout is designed to look like a mirror because the activity will require self-reflection. Since no one better understands a person’s inner strength than him- or herself, the students will describe on the handout a time when they used their grit and inner strength to make a good decision.</a:t>
            </a:r>
          </a:p>
          <a:p>
            <a:pPr lvl="0"/>
            <a:r>
              <a:rPr lang="en-US" sz="1200" kern="1200" dirty="0">
                <a:solidFill>
                  <a:schemeClr val="tx1"/>
                </a:solidFill>
                <a:effectLst/>
                <a:latin typeface="+mn-lt"/>
                <a:ea typeface="+mn-ea"/>
                <a:cs typeface="+mn-cs"/>
              </a:rPr>
              <a:t>On the handout, show the students where they will describe the choice that required grit and where they will illustrate this decision. Encourage them to explain why the choice was difficult.</a:t>
            </a:r>
          </a:p>
          <a:p>
            <a:pPr lvl="0"/>
            <a:r>
              <a:rPr lang="en-US" sz="1200" kern="1200" dirty="0">
                <a:solidFill>
                  <a:schemeClr val="tx1"/>
                </a:solidFill>
                <a:effectLst/>
                <a:latin typeface="+mn-lt"/>
                <a:ea typeface="+mn-ea"/>
                <a:cs typeface="+mn-cs"/>
              </a:rPr>
              <a:t>Move around the classroom as students work, guiding anyone who needs assistance. </a:t>
            </a:r>
          </a:p>
          <a:p>
            <a:pPr lvl="0"/>
            <a:r>
              <a:rPr lang="en-US" sz="1200" kern="1200" dirty="0">
                <a:solidFill>
                  <a:schemeClr val="tx1"/>
                </a:solidFill>
                <a:effectLst/>
                <a:latin typeface="+mn-lt"/>
                <a:ea typeface="+mn-ea"/>
                <a:cs typeface="+mn-cs"/>
              </a:rPr>
              <a:t>As students finish, instruct them to cut out their mirrors and fasten them to the bulletin board.</a:t>
            </a:r>
          </a:p>
          <a:p>
            <a:pPr lvl="0"/>
            <a:r>
              <a:rPr lang="en-US" sz="1200" kern="1200" dirty="0">
                <a:solidFill>
                  <a:schemeClr val="tx1"/>
                </a:solidFill>
                <a:effectLst/>
                <a:latin typeface="+mn-lt"/>
                <a:ea typeface="+mn-ea"/>
                <a:cs typeface="+mn-cs"/>
              </a:rPr>
              <a:t>Conclude the session showing the students </a:t>
            </a:r>
            <a:r>
              <a:rPr lang="en-US" sz="1200" b="1" i="1" kern="1200" dirty="0">
                <a:solidFill>
                  <a:schemeClr val="tx1"/>
                </a:solidFill>
                <a:effectLst/>
                <a:latin typeface="+mn-lt"/>
                <a:ea typeface="+mn-ea"/>
                <a:cs typeface="+mn-cs"/>
              </a:rPr>
              <a:t>Handout 5: Grit Sighting</a:t>
            </a:r>
            <a:r>
              <a:rPr lang="en-US" sz="1200" kern="1200" dirty="0">
                <a:solidFill>
                  <a:schemeClr val="tx1"/>
                </a:solidFill>
                <a:effectLst/>
                <a:latin typeface="+mn-lt"/>
                <a:ea typeface="+mn-ea"/>
                <a:cs typeface="+mn-cs"/>
              </a:rPr>
              <a:t> and reviewing its instructions. Explain that students can use this handout to recognize their peers’ inner strength. Show students where you will keep a stack of the handout’s “I see grit … ”</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glasses, and encourage students to continue adding to the bulletin board whenever they see someone else make a hard decision that is worthy of a special callout!</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164716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cap="none" dirty="0">
                <a:solidFill>
                  <a:schemeClr val="dk1"/>
                </a:solidFill>
                <a:latin typeface="+mn-lt"/>
                <a:ea typeface="Calibri"/>
                <a:cs typeface="Calibri"/>
                <a:sym typeface="Calibri"/>
              </a:rPr>
              <a:t>Instructor Notes:</a:t>
            </a:r>
          </a:p>
          <a:p>
            <a:pPr lvl="0"/>
            <a:r>
              <a:rPr lang="en-US" sz="1200" kern="1200" dirty="0">
                <a:solidFill>
                  <a:schemeClr val="tx1"/>
                </a:solidFill>
                <a:effectLst/>
                <a:latin typeface="+mn-lt"/>
                <a:ea typeface="+mn-ea"/>
                <a:cs typeface="+mn-cs"/>
              </a:rPr>
              <a:t>Begin by asking the class to sit on the floor in a circle or semicircle and join the students by sitting at their level. </a:t>
            </a:r>
          </a:p>
          <a:p>
            <a:pPr lvl="0"/>
            <a:r>
              <a:rPr lang="en-US" sz="1200" kern="1200" dirty="0">
                <a:solidFill>
                  <a:schemeClr val="tx1"/>
                </a:solidFill>
                <a:effectLst/>
                <a:latin typeface="+mn-lt"/>
                <a:ea typeface="+mn-ea"/>
                <a:cs typeface="+mn-cs"/>
              </a:rPr>
              <a:t>Call on a student volunteer to read the following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excerpt aloud:</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soar with wings.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Let me tell you why.</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I learn lots of skills that help me reach the sky.</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 I understand the choices I make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should be what’s best for me to do,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and what happens is on me and not any of you.</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Summarize the last session by explaining that the students learned that making the right decision is not always easy. Sometimes, it takes grit and inner strength to choose the right choice!</a:t>
            </a:r>
          </a:p>
          <a:p>
            <a:pPr lvl="0"/>
            <a:r>
              <a:rPr lang="en-US" sz="1200" kern="1200" dirty="0">
                <a:solidFill>
                  <a:schemeClr val="tx1"/>
                </a:solidFill>
                <a:effectLst/>
                <a:latin typeface="+mn-lt"/>
                <a:ea typeface="+mn-ea"/>
                <a:cs typeface="+mn-cs"/>
              </a:rPr>
              <a:t>Ask the students: How do we know if we are making the right choice?</a:t>
            </a:r>
          </a:p>
          <a:p>
            <a:pPr lvl="0"/>
            <a:r>
              <a:rPr lang="en-US" sz="1200" kern="1200" dirty="0">
                <a:solidFill>
                  <a:schemeClr val="tx1"/>
                </a:solidFill>
                <a:effectLst/>
                <a:latin typeface="+mn-lt"/>
                <a:ea typeface="+mn-ea"/>
                <a:cs typeface="+mn-cs"/>
              </a:rPr>
              <a:t>Click twice and go on to review or explain the idea of a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This strategy was introduced during the 3-5 </a:t>
            </a:r>
            <a:r>
              <a:rPr lang="en-US" sz="1200" i="1" kern="1200" dirty="0">
                <a:solidFill>
                  <a:schemeClr val="tx1"/>
                </a:solidFill>
                <a:effectLst/>
                <a:latin typeface="+mn-lt"/>
                <a:ea typeface="+mn-ea"/>
                <a:cs typeface="+mn-cs"/>
              </a:rPr>
              <a:t>Time to Play</a:t>
            </a:r>
            <a:r>
              <a:rPr lang="en-US" sz="1200" kern="1200" dirty="0">
                <a:solidFill>
                  <a:schemeClr val="tx1"/>
                </a:solidFill>
                <a:effectLst/>
                <a:latin typeface="+mn-lt"/>
                <a:ea typeface="+mn-ea"/>
                <a:cs typeface="+mn-cs"/>
              </a:rPr>
              <a:t> digital lesson </a:t>
            </a:r>
            <a:r>
              <a:rPr lang="en-US" sz="1200" kern="1200" dirty="0" err="1">
                <a:solidFill>
                  <a:schemeClr val="tx1"/>
                </a:solidFill>
                <a:effectLst/>
                <a:latin typeface="+mn-lt"/>
                <a:ea typeface="+mn-ea"/>
                <a:cs typeface="+mn-cs"/>
              </a:rPr>
              <a:t>bundle.If</a:t>
            </a:r>
            <a:r>
              <a:rPr lang="en-US" sz="1200" kern="1200" dirty="0">
                <a:solidFill>
                  <a:schemeClr val="tx1"/>
                </a:solidFill>
                <a:effectLst/>
                <a:latin typeface="+mn-lt"/>
                <a:ea typeface="+mn-ea"/>
                <a:cs typeface="+mn-cs"/>
              </a:rPr>
              <a:t> you have already completed this lesson bundle, click three times. </a:t>
            </a:r>
          </a:p>
          <a:p>
            <a:pPr lvl="1"/>
            <a:r>
              <a:rPr lang="en-US" sz="1200" kern="1200" dirty="0">
                <a:solidFill>
                  <a:schemeClr val="tx1"/>
                </a:solidFill>
                <a:effectLst/>
                <a:latin typeface="+mn-lt"/>
                <a:ea typeface="+mn-ea"/>
                <a:cs typeface="+mn-cs"/>
              </a:rPr>
              <a:t>Then read the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 questions aloud and invite students to describe to a partner how they can use these questions to make good choices.</a:t>
            </a:r>
          </a:p>
          <a:p>
            <a:pPr lvl="0"/>
            <a:r>
              <a:rPr lang="en-US" sz="1200" kern="1200" dirty="0">
                <a:solidFill>
                  <a:schemeClr val="tx1"/>
                </a:solidFill>
                <a:effectLst/>
                <a:latin typeface="+mn-lt"/>
                <a:ea typeface="+mn-ea"/>
                <a:cs typeface="+mn-cs"/>
              </a:rPr>
              <a:t>If you have not completed this lesson bundle, explain that the </a:t>
            </a:r>
            <a:r>
              <a:rPr lang="en-US" sz="1200" i="1" kern="1200" dirty="0">
                <a:solidFill>
                  <a:schemeClr val="tx1"/>
                </a:solidFill>
                <a:effectLst/>
                <a:latin typeface="+mn-lt"/>
                <a:ea typeface="+mn-ea"/>
                <a:cs typeface="+mn-cs"/>
              </a:rPr>
              <a:t>Yes Mess </a:t>
            </a:r>
            <a:r>
              <a:rPr lang="en-US" sz="1200" kern="1200" dirty="0">
                <a:solidFill>
                  <a:schemeClr val="tx1"/>
                </a:solidFill>
                <a:effectLst/>
                <a:latin typeface="+mn-lt"/>
                <a:ea typeface="+mn-ea"/>
                <a:cs typeface="+mn-cs"/>
              </a:rPr>
              <a:t>questions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three easy questions that people can always ask themselves to help them make the choice that is right for them. </a:t>
            </a:r>
          </a:p>
          <a:p>
            <a:pPr lvl="1"/>
            <a:r>
              <a:rPr lang="en-US" sz="1200" kern="1200" dirty="0">
                <a:solidFill>
                  <a:schemeClr val="tx1"/>
                </a:solidFill>
                <a:effectLst/>
                <a:latin typeface="+mn-lt"/>
                <a:ea typeface="+mn-ea"/>
                <a:cs typeface="+mn-cs"/>
              </a:rPr>
              <a:t>Click three times to display each of the following questions:</a:t>
            </a:r>
          </a:p>
          <a:p>
            <a:pPr lvl="2"/>
            <a:r>
              <a:rPr lang="en-US" sz="1200" kern="1200" dirty="0">
                <a:solidFill>
                  <a:schemeClr val="tx1"/>
                </a:solidFill>
                <a:effectLst/>
                <a:latin typeface="+mn-lt"/>
                <a:ea typeface="+mn-ea"/>
                <a:cs typeface="+mn-cs"/>
              </a:rPr>
              <a:t>Could anyone get hurt?</a:t>
            </a:r>
          </a:p>
          <a:p>
            <a:pPr lvl="2"/>
            <a:r>
              <a:rPr lang="en-US" sz="1200" kern="1200" dirty="0">
                <a:solidFill>
                  <a:schemeClr val="tx1"/>
                </a:solidFill>
                <a:effectLst/>
                <a:latin typeface="+mn-lt"/>
                <a:ea typeface="+mn-ea"/>
                <a:cs typeface="+mn-cs"/>
              </a:rPr>
              <a:t>Could anyone get in trouble? </a:t>
            </a:r>
          </a:p>
          <a:p>
            <a:pPr lvl="2"/>
            <a:r>
              <a:rPr lang="en-US" sz="1200" kern="1200" dirty="0">
                <a:solidFill>
                  <a:schemeClr val="tx1"/>
                </a:solidFill>
                <a:effectLst/>
                <a:latin typeface="+mn-lt"/>
                <a:ea typeface="+mn-ea"/>
                <a:cs typeface="+mn-cs"/>
              </a:rPr>
              <a:t>Could anything bad happen?</a:t>
            </a:r>
          </a:p>
          <a:p>
            <a:pPr lvl="0"/>
            <a:r>
              <a:rPr lang="en-US" sz="1200" kern="1200" dirty="0">
                <a:solidFill>
                  <a:schemeClr val="tx1"/>
                </a:solidFill>
                <a:effectLst/>
                <a:latin typeface="+mn-lt"/>
                <a:ea typeface="+mn-ea"/>
                <a:cs typeface="+mn-cs"/>
              </a:rPr>
              <a:t>Explain that if they can answer “yes” to any of these questions, they have a </a:t>
            </a:r>
            <a:r>
              <a:rPr lang="en-US" sz="1200" i="1" kern="1200" dirty="0">
                <a:solidFill>
                  <a:schemeClr val="tx1"/>
                </a:solidFill>
                <a:effectLst/>
                <a:latin typeface="+mn-lt"/>
                <a:ea typeface="+mn-ea"/>
                <a:cs typeface="+mn-cs"/>
              </a:rPr>
              <a:t>Yes Mess</a:t>
            </a:r>
            <a:r>
              <a:rPr lang="en-US" sz="1200" kern="1200" dirty="0">
                <a:solidFill>
                  <a:schemeClr val="tx1"/>
                </a:solidFill>
                <a:effectLst/>
                <a:latin typeface="+mn-lt"/>
                <a:ea typeface="+mn-ea"/>
                <a:cs typeface="+mn-cs"/>
              </a:rPr>
              <a:t>—which means that it is </a:t>
            </a:r>
            <a:r>
              <a:rPr lang="en-US" sz="1200" i="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the best choice for them!</a:t>
            </a:r>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30761529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emf"/><Relationship Id="rId7" Type="http://schemas.openxmlformats.org/officeDocument/2006/relationships/image" Target="../media/image5.png"/><Relationship Id="rId2" Type="http://schemas.openxmlformats.org/officeDocument/2006/relationships/image" Target="../media/image10.emf"/><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Bold"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Bold"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1" name="Picture 20">
            <a:extLst>
              <a:ext uri="{FF2B5EF4-FFF2-40B4-BE49-F238E27FC236}">
                <a16:creationId xmlns:a16="http://schemas.microsoft.com/office/drawing/2014/main" id="{A0E6E060-42DA-3143-9486-A59D1DA698B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23" name="Picture 22">
            <a:extLst>
              <a:ext uri="{FF2B5EF4-FFF2-40B4-BE49-F238E27FC236}">
                <a16:creationId xmlns:a16="http://schemas.microsoft.com/office/drawing/2014/main" id="{770DDD1D-44D6-A447-A8E8-72F1FB79F447}"/>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26" name="Picture 25">
            <a:extLst>
              <a:ext uri="{FF2B5EF4-FFF2-40B4-BE49-F238E27FC236}">
                <a16:creationId xmlns:a16="http://schemas.microsoft.com/office/drawing/2014/main" id="{DFCEA2B5-4FBB-A348-9F3A-4C430B6F68A2}"/>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2" name="Picture 11">
            <a:extLst>
              <a:ext uri="{FF2B5EF4-FFF2-40B4-BE49-F238E27FC236}">
                <a16:creationId xmlns:a16="http://schemas.microsoft.com/office/drawing/2014/main" id="{27A1A9A4-B769-4849-9343-5419B5105950}"/>
              </a:ext>
            </a:extLst>
          </p:cNvPr>
          <p:cNvPicPr>
            <a:picLocks noChangeAspect="1"/>
          </p:cNvPicPr>
          <p:nvPr userDrawn="1"/>
        </p:nvPicPr>
        <p:blipFill>
          <a:blip r:embed="rId5"/>
          <a:srcRect/>
          <a:stretch/>
        </p:blipFill>
        <p:spPr>
          <a:xfrm>
            <a:off x="531451" y="211967"/>
            <a:ext cx="1468120" cy="1139952"/>
          </a:xfrm>
          <a:prstGeom prst="rect">
            <a:avLst/>
          </a:prstGeom>
        </p:spPr>
      </p:pic>
      <p:grpSp>
        <p:nvGrpSpPr>
          <p:cNvPr id="15" name="Group 14">
            <a:extLst>
              <a:ext uri="{FF2B5EF4-FFF2-40B4-BE49-F238E27FC236}">
                <a16:creationId xmlns:a16="http://schemas.microsoft.com/office/drawing/2014/main" id="{A82A5B47-A88E-474A-984F-DB13ACAB013E}"/>
              </a:ext>
            </a:extLst>
          </p:cNvPr>
          <p:cNvGrpSpPr/>
          <p:nvPr userDrawn="1"/>
        </p:nvGrpSpPr>
        <p:grpSpPr>
          <a:xfrm>
            <a:off x="5584614" y="6062644"/>
            <a:ext cx="2939205" cy="764360"/>
            <a:chOff x="5111030" y="6013568"/>
            <a:chExt cx="3366296" cy="875428"/>
          </a:xfrm>
        </p:grpSpPr>
        <p:pic>
          <p:nvPicPr>
            <p:cNvPr id="16" name="Picture 15">
              <a:extLst>
                <a:ext uri="{FF2B5EF4-FFF2-40B4-BE49-F238E27FC236}">
                  <a16:creationId xmlns:a16="http://schemas.microsoft.com/office/drawing/2014/main" id="{813F0310-78CD-6243-BACA-A547E1DD80FF}"/>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7" name="Straight Connector 16">
              <a:extLst>
                <a:ext uri="{FF2B5EF4-FFF2-40B4-BE49-F238E27FC236}">
                  <a16:creationId xmlns:a16="http://schemas.microsoft.com/office/drawing/2014/main" id="{57345E2E-721D-E04E-A1A3-C7B19FAC0C5E}"/>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04915C63-BC9E-2E4B-902A-E9B08D5E2C18}"/>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19" name="Straight Connector 18">
              <a:extLst>
                <a:ext uri="{FF2B5EF4-FFF2-40B4-BE49-F238E27FC236}">
                  <a16:creationId xmlns:a16="http://schemas.microsoft.com/office/drawing/2014/main" id="{D1BE31A5-3F71-1B4C-AF5A-6F8A4D589A75}"/>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2C53A822-03DF-EA4C-8B54-BD7D8B57328F}"/>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4033851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35C57AD7-30CB-0040-A2A8-5545831D411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Bold"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Bold" panose="020B0504020202020204" pitchFamily="34" charset="77"/>
              <a:cs typeface="Century Gothic" charset="0"/>
            </a:endParaRPr>
          </a:p>
        </p:txBody>
      </p:sp>
      <p:pic>
        <p:nvPicPr>
          <p:cNvPr id="12" name="Picture 11">
            <a:extLst>
              <a:ext uri="{FF2B5EF4-FFF2-40B4-BE49-F238E27FC236}">
                <a16:creationId xmlns:a16="http://schemas.microsoft.com/office/drawing/2014/main" id="{BB9DD22C-9276-844B-8D9C-A1DECB8BFA12}"/>
              </a:ext>
            </a:extLst>
          </p:cNvPr>
          <p:cNvPicPr>
            <a:picLocks noChangeAspect="1"/>
          </p:cNvPicPr>
          <p:nvPr userDrawn="1"/>
        </p:nvPicPr>
        <p:blipFill>
          <a:blip r:embed="rId2"/>
          <a:srcRect/>
          <a:stretch/>
        </p:blipFill>
        <p:spPr>
          <a:xfrm>
            <a:off x="531463" y="250924"/>
            <a:ext cx="1468120" cy="1139952"/>
          </a:xfrm>
          <a:prstGeom prst="rect">
            <a:avLst/>
          </a:prstGeom>
        </p:spPr>
      </p:pic>
      <p:grpSp>
        <p:nvGrpSpPr>
          <p:cNvPr id="13" name="Group 12">
            <a:extLst>
              <a:ext uri="{FF2B5EF4-FFF2-40B4-BE49-F238E27FC236}">
                <a16:creationId xmlns:a16="http://schemas.microsoft.com/office/drawing/2014/main" id="{84B4DC66-74C8-F545-81B5-F28EEA95AE5E}"/>
              </a:ext>
            </a:extLst>
          </p:cNvPr>
          <p:cNvGrpSpPr/>
          <p:nvPr userDrawn="1"/>
        </p:nvGrpSpPr>
        <p:grpSpPr>
          <a:xfrm>
            <a:off x="5584614" y="6062644"/>
            <a:ext cx="2939205" cy="764360"/>
            <a:chOff x="5111030" y="6013568"/>
            <a:chExt cx="3366296" cy="875428"/>
          </a:xfrm>
        </p:grpSpPr>
        <p:pic>
          <p:nvPicPr>
            <p:cNvPr id="14" name="Picture 13">
              <a:extLst>
                <a:ext uri="{FF2B5EF4-FFF2-40B4-BE49-F238E27FC236}">
                  <a16:creationId xmlns:a16="http://schemas.microsoft.com/office/drawing/2014/main" id="{41BD8156-9004-AA4B-B2CF-B0395C42DA61}"/>
                </a:ext>
              </a:extLst>
            </p:cNvPr>
            <p:cNvPicPr>
              <a:picLocks noChangeAspect="1"/>
            </p:cNvPicPr>
            <p:nvPr userDrawn="1"/>
          </p:nvPicPr>
          <p:blipFill>
            <a:blip r:embed="rId3"/>
            <a:stretch>
              <a:fillRect/>
            </a:stretch>
          </p:blipFill>
          <p:spPr>
            <a:xfrm>
              <a:off x="5111030" y="6013568"/>
              <a:ext cx="1132907" cy="875428"/>
            </a:xfrm>
            <a:prstGeom prst="rect">
              <a:avLst/>
            </a:prstGeom>
          </p:spPr>
        </p:pic>
        <p:cxnSp>
          <p:nvCxnSpPr>
            <p:cNvPr id="15" name="Straight Connector 14">
              <a:extLst>
                <a:ext uri="{FF2B5EF4-FFF2-40B4-BE49-F238E27FC236}">
                  <a16:creationId xmlns:a16="http://schemas.microsoft.com/office/drawing/2014/main" id="{997DF371-0B52-E742-8E64-22A5D7E8B4D2}"/>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30220A0C-9054-C24C-99F7-5AEB370510CB}"/>
                </a:ext>
              </a:extLst>
            </p:cNvPr>
            <p:cNvPicPr>
              <a:picLocks noChangeAspect="1"/>
            </p:cNvPicPr>
            <p:nvPr userDrawn="1"/>
          </p:nvPicPr>
          <p:blipFill>
            <a:blip r:embed="rId4"/>
            <a:stretch>
              <a:fillRect/>
            </a:stretch>
          </p:blipFill>
          <p:spPr>
            <a:xfrm>
              <a:off x="6290521" y="6361927"/>
              <a:ext cx="908195" cy="211912"/>
            </a:xfrm>
            <a:prstGeom prst="rect">
              <a:avLst/>
            </a:prstGeom>
          </p:spPr>
        </p:pic>
        <p:cxnSp>
          <p:nvCxnSpPr>
            <p:cNvPr id="17" name="Straight Connector 16">
              <a:extLst>
                <a:ext uri="{FF2B5EF4-FFF2-40B4-BE49-F238E27FC236}">
                  <a16:creationId xmlns:a16="http://schemas.microsoft.com/office/drawing/2014/main" id="{DD0AAB64-808A-C24B-B915-163FEF6ECB0C}"/>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F13CBCCD-BC55-4148-9D17-2D6BE13F2021}"/>
                </a:ext>
              </a:extLst>
            </p:cNvPr>
            <p:cNvPicPr>
              <a:picLocks noChangeAspect="1"/>
            </p:cNvPicPr>
            <p:nvPr userDrawn="1"/>
          </p:nvPicPr>
          <p:blipFill>
            <a:blip r:embed="rId5"/>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584025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Bold"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Bold" panose="020B0504020202020204" pitchFamily="34" charset="77"/>
              <a:cs typeface="Century Gothic" charset="0"/>
            </a:endParaRPr>
          </a:p>
        </p:txBody>
      </p:sp>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0AE4AA5D-722B-1144-821D-46C1B39A6CB5}"/>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a:extLst>
              <a:ext uri="{FF2B5EF4-FFF2-40B4-BE49-F238E27FC236}">
                <a16:creationId xmlns:a16="http://schemas.microsoft.com/office/drawing/2014/main" id="{63950936-6651-EF41-82E0-A3EDF1AC8350}"/>
              </a:ext>
            </a:extLst>
          </p:cNvPr>
          <p:cNvPicPr>
            <a:picLocks noChangeAspect="1"/>
          </p:cNvPicPr>
          <p:nvPr userDrawn="1"/>
        </p:nvPicPr>
        <p:blipFill>
          <a:blip r:embed="rId2"/>
          <a:stretch>
            <a:fillRect/>
          </a:stretch>
        </p:blipFill>
        <p:spPr>
          <a:xfrm>
            <a:off x="502336" y="211411"/>
            <a:ext cx="1708800" cy="1281600"/>
          </a:xfrm>
          <a:prstGeom prst="rect">
            <a:avLst/>
          </a:prstGeom>
        </p:spPr>
      </p:pic>
    </p:spTree>
    <p:extLst>
      <p:ext uri="{BB962C8B-B14F-4D97-AF65-F5344CB8AC3E}">
        <p14:creationId xmlns:p14="http://schemas.microsoft.com/office/powerpoint/2010/main" val="245591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3DE6079-F400-0D4D-BDE1-D9C065ACFC7C}"/>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7B61773-C302-9E48-A46C-D3B44BECFEFC}"/>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Bold"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Bold" panose="020B0504020202020204" pitchFamily="34" charset="77"/>
              <a:cs typeface="Century Gothic" charset="0"/>
            </a:endParaRPr>
          </a:p>
        </p:txBody>
      </p:sp>
      <p:sp>
        <p:nvSpPr>
          <p:cNvPr id="6" name="Title 1">
            <a:extLst>
              <a:ext uri="{FF2B5EF4-FFF2-40B4-BE49-F238E27FC236}">
                <a16:creationId xmlns:a16="http://schemas.microsoft.com/office/drawing/2014/main" id="{1C8EED69-2815-6640-9194-FC6BD3F2EF99}"/>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7" name="Subtitle 2">
            <a:extLst>
              <a:ext uri="{FF2B5EF4-FFF2-40B4-BE49-F238E27FC236}">
                <a16:creationId xmlns:a16="http://schemas.microsoft.com/office/drawing/2014/main" id="{9C4CC29E-313D-7541-97F8-C3B9E6C260DC}"/>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09836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6D2186B-9BD4-2945-A862-03E920823BB2}"/>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Bold"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Bold" panose="020B0504020202020204" pitchFamily="34" charset="77"/>
              <a:cs typeface="Century Gothic" charset="0"/>
            </a:endParaRPr>
          </a:p>
        </p:txBody>
      </p:sp>
      <p:sp>
        <p:nvSpPr>
          <p:cNvPr id="9" name="Title 1">
            <a:extLst>
              <a:ext uri="{FF2B5EF4-FFF2-40B4-BE49-F238E27FC236}">
                <a16:creationId xmlns:a16="http://schemas.microsoft.com/office/drawing/2014/main" id="{E3551EA2-20DA-E34F-9187-D9DC59594E3C}"/>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0" name="Subtitle 2">
            <a:extLst>
              <a:ext uri="{FF2B5EF4-FFF2-40B4-BE49-F238E27FC236}">
                <a16:creationId xmlns:a16="http://schemas.microsoft.com/office/drawing/2014/main" id="{3ECB4729-E7ED-9943-BBE9-D98B384C2C33}"/>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grpSp>
        <p:nvGrpSpPr>
          <p:cNvPr id="11" name="Group 10">
            <a:extLst>
              <a:ext uri="{FF2B5EF4-FFF2-40B4-BE49-F238E27FC236}">
                <a16:creationId xmlns:a16="http://schemas.microsoft.com/office/drawing/2014/main" id="{4B61DBBE-DF38-E042-BF18-9F4F4DACC0D1}"/>
              </a:ext>
            </a:extLst>
          </p:cNvPr>
          <p:cNvGrpSpPr/>
          <p:nvPr userDrawn="1"/>
        </p:nvGrpSpPr>
        <p:grpSpPr>
          <a:xfrm>
            <a:off x="5584614" y="6062644"/>
            <a:ext cx="2939205" cy="764360"/>
            <a:chOff x="5111030" y="6013568"/>
            <a:chExt cx="3366296" cy="875428"/>
          </a:xfrm>
        </p:grpSpPr>
        <p:pic>
          <p:nvPicPr>
            <p:cNvPr id="12" name="Picture 11">
              <a:extLst>
                <a:ext uri="{FF2B5EF4-FFF2-40B4-BE49-F238E27FC236}">
                  <a16:creationId xmlns:a16="http://schemas.microsoft.com/office/drawing/2014/main" id="{348793A2-0EE7-A745-9280-56DBB68AA870}"/>
                </a:ext>
              </a:extLst>
            </p:cNvPr>
            <p:cNvPicPr>
              <a:picLocks noChangeAspect="1"/>
            </p:cNvPicPr>
            <p:nvPr userDrawn="1"/>
          </p:nvPicPr>
          <p:blipFill>
            <a:blip r:embed="rId2"/>
            <a:stretch>
              <a:fillRect/>
            </a:stretch>
          </p:blipFill>
          <p:spPr>
            <a:xfrm>
              <a:off x="5111030" y="6013568"/>
              <a:ext cx="1132907" cy="875428"/>
            </a:xfrm>
            <a:prstGeom prst="rect">
              <a:avLst/>
            </a:prstGeom>
          </p:spPr>
        </p:pic>
        <p:cxnSp>
          <p:nvCxnSpPr>
            <p:cNvPr id="13" name="Straight Connector 12">
              <a:extLst>
                <a:ext uri="{FF2B5EF4-FFF2-40B4-BE49-F238E27FC236}">
                  <a16:creationId xmlns:a16="http://schemas.microsoft.com/office/drawing/2014/main" id="{5800E384-AF45-7C45-A9EC-D23EC4CED3A7}"/>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686497E1-359B-7D42-B0C6-24479464A6EB}"/>
                </a:ext>
              </a:extLst>
            </p:cNvPr>
            <p:cNvPicPr>
              <a:picLocks noChangeAspect="1"/>
            </p:cNvPicPr>
            <p:nvPr userDrawn="1"/>
          </p:nvPicPr>
          <p:blipFill>
            <a:blip r:embed="rId3"/>
            <a:stretch>
              <a:fillRect/>
            </a:stretch>
          </p:blipFill>
          <p:spPr>
            <a:xfrm>
              <a:off x="6290521" y="6361927"/>
              <a:ext cx="908195" cy="211912"/>
            </a:xfrm>
            <a:prstGeom prst="rect">
              <a:avLst/>
            </a:prstGeom>
          </p:spPr>
        </p:pic>
        <p:cxnSp>
          <p:nvCxnSpPr>
            <p:cNvPr id="15" name="Straight Connector 14">
              <a:extLst>
                <a:ext uri="{FF2B5EF4-FFF2-40B4-BE49-F238E27FC236}">
                  <a16:creationId xmlns:a16="http://schemas.microsoft.com/office/drawing/2014/main" id="{A584AA0A-A045-6444-B1A3-C45C47DE7D13}"/>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73769804-B9EA-4240-A707-581C6125EC53}"/>
                </a:ext>
              </a:extLst>
            </p:cNvPr>
            <p:cNvPicPr>
              <a:picLocks noChangeAspect="1"/>
            </p:cNvPicPr>
            <p:nvPr userDrawn="1"/>
          </p:nvPicPr>
          <p:blipFill>
            <a:blip r:embed="rId4"/>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30576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Subtitle 2"/>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Bold"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Bold" panose="020B0504020202020204" pitchFamily="34" charset="77"/>
              <a:cs typeface="Century Gothic" charset="0"/>
            </a:endParaRPr>
          </a:p>
        </p:txBody>
      </p:sp>
      <p:pic>
        <p:nvPicPr>
          <p:cNvPr id="14" name="Picture 13">
            <a:extLst>
              <a:ext uri="{FF2B5EF4-FFF2-40B4-BE49-F238E27FC236}">
                <a16:creationId xmlns:a16="http://schemas.microsoft.com/office/drawing/2014/main" id="{F610BC71-871E-8A4B-8E57-CAF0A9B41B2B}"/>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5" name="Picture 14">
            <a:extLst>
              <a:ext uri="{FF2B5EF4-FFF2-40B4-BE49-F238E27FC236}">
                <a16:creationId xmlns:a16="http://schemas.microsoft.com/office/drawing/2014/main" id="{1C195D0D-6E47-5B4D-8C7D-9439732623F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6" name="Picture 15">
            <a:extLst>
              <a:ext uri="{FF2B5EF4-FFF2-40B4-BE49-F238E27FC236}">
                <a16:creationId xmlns:a16="http://schemas.microsoft.com/office/drawing/2014/main" id="{91C3E9E4-54B4-4E42-A483-E6283963E7AA}"/>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2" name="Picture 11">
            <a:extLst>
              <a:ext uri="{FF2B5EF4-FFF2-40B4-BE49-F238E27FC236}">
                <a16:creationId xmlns:a16="http://schemas.microsoft.com/office/drawing/2014/main" id="{6F986776-8471-9340-804F-F81FA2C2DFCE}"/>
              </a:ext>
            </a:extLst>
          </p:cNvPr>
          <p:cNvPicPr>
            <a:picLocks noChangeAspect="1"/>
          </p:cNvPicPr>
          <p:nvPr userDrawn="1"/>
        </p:nvPicPr>
        <p:blipFill>
          <a:blip r:embed="rId5"/>
          <a:srcRect/>
          <a:stretch/>
        </p:blipFill>
        <p:spPr>
          <a:xfrm>
            <a:off x="531451" y="211967"/>
            <a:ext cx="1468120" cy="1139952"/>
          </a:xfrm>
          <a:prstGeom prst="rect">
            <a:avLst/>
          </a:prstGeom>
        </p:spPr>
      </p:pic>
      <p:grpSp>
        <p:nvGrpSpPr>
          <p:cNvPr id="17" name="Group 16">
            <a:extLst>
              <a:ext uri="{FF2B5EF4-FFF2-40B4-BE49-F238E27FC236}">
                <a16:creationId xmlns:a16="http://schemas.microsoft.com/office/drawing/2014/main" id="{05CBF96A-2B25-D445-B90A-C38C1E6ECDF8}"/>
              </a:ext>
            </a:extLst>
          </p:cNvPr>
          <p:cNvGrpSpPr/>
          <p:nvPr userDrawn="1"/>
        </p:nvGrpSpPr>
        <p:grpSpPr>
          <a:xfrm>
            <a:off x="5584614" y="6062644"/>
            <a:ext cx="2939205" cy="764360"/>
            <a:chOff x="5111030" y="6013568"/>
            <a:chExt cx="3366296" cy="875428"/>
          </a:xfrm>
        </p:grpSpPr>
        <p:pic>
          <p:nvPicPr>
            <p:cNvPr id="18" name="Picture 17">
              <a:extLst>
                <a:ext uri="{FF2B5EF4-FFF2-40B4-BE49-F238E27FC236}">
                  <a16:creationId xmlns:a16="http://schemas.microsoft.com/office/drawing/2014/main" id="{DE87D7EF-A0DA-EE4B-B8D7-A157238466DA}"/>
                </a:ext>
              </a:extLst>
            </p:cNvPr>
            <p:cNvPicPr>
              <a:picLocks noChangeAspect="1"/>
            </p:cNvPicPr>
            <p:nvPr userDrawn="1"/>
          </p:nvPicPr>
          <p:blipFill>
            <a:blip r:embed="rId6"/>
            <a:stretch>
              <a:fillRect/>
            </a:stretch>
          </p:blipFill>
          <p:spPr>
            <a:xfrm>
              <a:off x="5111030" y="6013568"/>
              <a:ext cx="1132907" cy="875428"/>
            </a:xfrm>
            <a:prstGeom prst="rect">
              <a:avLst/>
            </a:prstGeom>
          </p:spPr>
        </p:pic>
        <p:cxnSp>
          <p:nvCxnSpPr>
            <p:cNvPr id="19" name="Straight Connector 18">
              <a:extLst>
                <a:ext uri="{FF2B5EF4-FFF2-40B4-BE49-F238E27FC236}">
                  <a16:creationId xmlns:a16="http://schemas.microsoft.com/office/drawing/2014/main" id="{574FB6EE-5B54-EE49-A2CE-5C71D5ECD4F5}"/>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1B544A58-EA94-F94E-B3AB-E4A14E92A919}"/>
                </a:ext>
              </a:extLst>
            </p:cNvPr>
            <p:cNvPicPr>
              <a:picLocks noChangeAspect="1"/>
            </p:cNvPicPr>
            <p:nvPr userDrawn="1"/>
          </p:nvPicPr>
          <p:blipFill>
            <a:blip r:embed="rId7"/>
            <a:stretch>
              <a:fillRect/>
            </a:stretch>
          </p:blipFill>
          <p:spPr>
            <a:xfrm>
              <a:off x="6290521" y="6361927"/>
              <a:ext cx="908195" cy="211912"/>
            </a:xfrm>
            <a:prstGeom prst="rect">
              <a:avLst/>
            </a:prstGeom>
          </p:spPr>
        </p:pic>
        <p:cxnSp>
          <p:nvCxnSpPr>
            <p:cNvPr id="21" name="Straight Connector 20">
              <a:extLst>
                <a:ext uri="{FF2B5EF4-FFF2-40B4-BE49-F238E27FC236}">
                  <a16:creationId xmlns:a16="http://schemas.microsoft.com/office/drawing/2014/main" id="{443CBC6C-EE3F-5442-85D8-18BBE9C0BCE9}"/>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3811E0FB-3FD0-E64E-A8B2-B5411DC934B4}"/>
                </a:ext>
              </a:extLst>
            </p:cNvPr>
            <p:cNvPicPr>
              <a:picLocks noChangeAspect="1"/>
            </p:cNvPicPr>
            <p:nvPr userDrawn="1"/>
          </p:nvPicPr>
          <p:blipFill>
            <a:blip r:embed="rId8"/>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148536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WHITE">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9F916406-ACF0-CD4B-8ADB-C23D826F8A3E}"/>
              </a:ext>
            </a:extLst>
          </p:cNvPr>
          <p:cNvCxnSpPr/>
          <p:nvPr userDrawn="1"/>
        </p:nvCxnSpPr>
        <p:spPr>
          <a:xfrm>
            <a:off x="8581290" y="6276075"/>
            <a:ext cx="0" cy="409481"/>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A35BC947-E265-3E41-9C73-D26A1732C79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bg1"/>
                </a:solidFill>
                <a:latin typeface="Open Sans" panose="020B0606030504020204" pitchFamily="34" charset="0"/>
                <a:ea typeface="DIN 2014 Bold" panose="020B0504020202020204" pitchFamily="34" charset="77"/>
                <a:cs typeface="Century Gothic" charset="0"/>
              </a:rPr>
              <a:pPr algn="r"/>
              <a:t>‹#›</a:t>
            </a:fld>
            <a:endParaRPr lang="en-US" sz="1000" b="0" i="0" dirty="0">
              <a:solidFill>
                <a:schemeClr val="bg1"/>
              </a:solidFill>
              <a:latin typeface="Open Sans" panose="020B0606030504020204" pitchFamily="34" charset="0"/>
              <a:ea typeface="DIN 2014 Bold" panose="020B0504020202020204" pitchFamily="34" charset="77"/>
              <a:cs typeface="Century Gothic" charset="0"/>
            </a:endParaRPr>
          </a:p>
        </p:txBody>
      </p:sp>
      <p:sp>
        <p:nvSpPr>
          <p:cNvPr id="12" name="Title 1">
            <a:extLst>
              <a:ext uri="{FF2B5EF4-FFF2-40B4-BE49-F238E27FC236}">
                <a16:creationId xmlns:a16="http://schemas.microsoft.com/office/drawing/2014/main" id="{25B0AE19-BB93-794F-9A2E-481694EA517D}"/>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3" name="Subtitle 2">
            <a:extLst>
              <a:ext uri="{FF2B5EF4-FFF2-40B4-BE49-F238E27FC236}">
                <a16:creationId xmlns:a16="http://schemas.microsoft.com/office/drawing/2014/main" id="{F0DE2A0F-E098-284B-B293-79AAAEA8375F}"/>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F76A9D60-622E-D24E-B6D4-1213599C6F6E}"/>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16" name="Picture 15">
            <a:extLst>
              <a:ext uri="{FF2B5EF4-FFF2-40B4-BE49-F238E27FC236}">
                <a16:creationId xmlns:a16="http://schemas.microsoft.com/office/drawing/2014/main" id="{57DD70C0-318B-7B4D-A2BE-83A5EFB3E871}"/>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7" name="Picture 16">
            <a:extLst>
              <a:ext uri="{FF2B5EF4-FFF2-40B4-BE49-F238E27FC236}">
                <a16:creationId xmlns:a16="http://schemas.microsoft.com/office/drawing/2014/main" id="{6572FA96-6A43-DF40-9C55-795F97B86681}"/>
              </a:ext>
            </a:extLst>
          </p:cNvPr>
          <p:cNvPicPr>
            <a:picLocks noChangeAspect="1"/>
          </p:cNvPicPr>
          <p:nvPr userDrawn="1"/>
        </p:nvPicPr>
        <p:blipFill>
          <a:blip r:embed="rId4"/>
          <a:stretch>
            <a:fillRect/>
          </a:stretch>
        </p:blipFill>
        <p:spPr>
          <a:xfrm>
            <a:off x="56005" y="5727313"/>
            <a:ext cx="2054971" cy="1389413"/>
          </a:xfrm>
          <a:prstGeom prst="rect">
            <a:avLst/>
          </a:prstGeom>
        </p:spPr>
      </p:pic>
      <p:pic>
        <p:nvPicPr>
          <p:cNvPr id="14" name="Picture 13">
            <a:extLst>
              <a:ext uri="{FF2B5EF4-FFF2-40B4-BE49-F238E27FC236}">
                <a16:creationId xmlns:a16="http://schemas.microsoft.com/office/drawing/2014/main" id="{55B1EA58-09F1-DB4D-8FEE-B582F175D1D1}"/>
              </a:ext>
            </a:extLst>
          </p:cNvPr>
          <p:cNvPicPr>
            <a:picLocks noChangeAspect="1"/>
          </p:cNvPicPr>
          <p:nvPr userDrawn="1"/>
        </p:nvPicPr>
        <p:blipFill>
          <a:blip r:embed="rId5"/>
          <a:srcRect/>
          <a:stretch/>
        </p:blipFill>
        <p:spPr>
          <a:xfrm>
            <a:off x="531451" y="211967"/>
            <a:ext cx="1468120" cy="1139952"/>
          </a:xfrm>
          <a:prstGeom prst="rect">
            <a:avLst/>
          </a:prstGeom>
        </p:spPr>
      </p:pic>
    </p:spTree>
    <p:extLst>
      <p:ext uri="{BB962C8B-B14F-4D97-AF65-F5344CB8AC3E}">
        <p14:creationId xmlns:p14="http://schemas.microsoft.com/office/powerpoint/2010/main" val="3702985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WHITE">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335841E5-9167-A741-B169-84729B0F3AB6}"/>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3E3D3992-58E7-594F-94BF-990D2D9CB658}"/>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272235B1-2D6D-9945-8459-1F1EAF8B66E9}"/>
              </a:ext>
            </a:extLst>
          </p:cNvPr>
          <p:cNvPicPr>
            <a:picLocks noChangeAspect="1"/>
          </p:cNvPicPr>
          <p:nvPr userDrawn="1"/>
        </p:nvPicPr>
        <p:blipFill>
          <a:blip r:embed="rId2"/>
          <a:stretch>
            <a:fillRect/>
          </a:stretch>
        </p:blipFill>
        <p:spPr>
          <a:xfrm>
            <a:off x="5989725" y="113672"/>
            <a:ext cx="1323607" cy="746033"/>
          </a:xfrm>
          <a:prstGeom prst="rect">
            <a:avLst/>
          </a:prstGeom>
        </p:spPr>
      </p:pic>
      <p:pic>
        <p:nvPicPr>
          <p:cNvPr id="9" name="Picture 8">
            <a:extLst>
              <a:ext uri="{FF2B5EF4-FFF2-40B4-BE49-F238E27FC236}">
                <a16:creationId xmlns:a16="http://schemas.microsoft.com/office/drawing/2014/main" id="{A48C285D-240B-6543-B58C-9393E95ADA86}"/>
              </a:ext>
            </a:extLst>
          </p:cNvPr>
          <p:cNvPicPr>
            <a:picLocks noChangeAspect="1"/>
          </p:cNvPicPr>
          <p:nvPr userDrawn="1"/>
        </p:nvPicPr>
        <p:blipFill>
          <a:blip r:embed="rId3"/>
          <a:stretch>
            <a:fillRect/>
          </a:stretch>
        </p:blipFill>
        <p:spPr>
          <a:xfrm>
            <a:off x="7176573" y="159785"/>
            <a:ext cx="1820109" cy="921772"/>
          </a:xfrm>
          <a:prstGeom prst="rect">
            <a:avLst/>
          </a:prstGeom>
        </p:spPr>
      </p:pic>
      <p:pic>
        <p:nvPicPr>
          <p:cNvPr id="10" name="Picture 9">
            <a:extLst>
              <a:ext uri="{FF2B5EF4-FFF2-40B4-BE49-F238E27FC236}">
                <a16:creationId xmlns:a16="http://schemas.microsoft.com/office/drawing/2014/main" id="{93533A9B-EA46-D247-96E1-8275EA507C4F}"/>
              </a:ext>
            </a:extLst>
          </p:cNvPr>
          <p:cNvPicPr>
            <a:picLocks noChangeAspect="1"/>
          </p:cNvPicPr>
          <p:nvPr userDrawn="1"/>
        </p:nvPicPr>
        <p:blipFill>
          <a:blip r:embed="rId4"/>
          <a:srcRect/>
          <a:stretch/>
        </p:blipFill>
        <p:spPr>
          <a:xfrm>
            <a:off x="531451" y="211967"/>
            <a:ext cx="1468120" cy="1139952"/>
          </a:xfrm>
          <a:prstGeom prst="rect">
            <a:avLst/>
          </a:prstGeom>
        </p:spPr>
      </p:pic>
    </p:spTree>
    <p:extLst>
      <p:ext uri="{BB962C8B-B14F-4D97-AF65-F5344CB8AC3E}">
        <p14:creationId xmlns:p14="http://schemas.microsoft.com/office/powerpoint/2010/main" val="2355101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CD378AA-4821-6842-8D7B-6967FEB0310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Bold"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Bold" panose="020B0504020202020204" pitchFamily="34" charset="77"/>
              <a:cs typeface="Century Gothic" charset="0"/>
            </a:endParaRPr>
          </a:p>
        </p:txBody>
      </p:sp>
      <p:sp>
        <p:nvSpPr>
          <p:cNvPr id="13" name="Title 1">
            <a:extLst>
              <a:ext uri="{FF2B5EF4-FFF2-40B4-BE49-F238E27FC236}">
                <a16:creationId xmlns:a16="http://schemas.microsoft.com/office/drawing/2014/main" id="{0B4D456B-E5E8-A94C-8798-521656FCB808}"/>
              </a:ext>
            </a:extLst>
          </p:cNvPr>
          <p:cNvSpPr>
            <a:spLocks noGrp="1"/>
          </p:cNvSpPr>
          <p:nvPr>
            <p:ph type="ctrTitle"/>
          </p:nvPr>
        </p:nvSpPr>
        <p:spPr>
          <a:xfrm>
            <a:off x="393192" y="1591875"/>
            <a:ext cx="7772400" cy="764360"/>
          </a:xfrm>
        </p:spPr>
        <p:txBody>
          <a:bodyPr anchor="t">
            <a:normAutofit/>
          </a:bodyPr>
          <a:lstStyle>
            <a:lvl1pPr algn="l">
              <a:defRPr sz="4000" b="1">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4" name="Subtitle 2">
            <a:extLst>
              <a:ext uri="{FF2B5EF4-FFF2-40B4-BE49-F238E27FC236}">
                <a16:creationId xmlns:a16="http://schemas.microsoft.com/office/drawing/2014/main" id="{8D3A2F2B-1CEB-A549-9B57-43A92DE093D2}"/>
              </a:ext>
            </a:extLst>
          </p:cNvPr>
          <p:cNvSpPr>
            <a:spLocks noGrp="1"/>
          </p:cNvSpPr>
          <p:nvPr>
            <p:ph type="subTitle" idx="1"/>
          </p:nvPr>
        </p:nvSpPr>
        <p:spPr>
          <a:xfrm>
            <a:off x="393192" y="2474937"/>
            <a:ext cx="7772400" cy="3252376"/>
          </a:xfrm>
        </p:spPr>
        <p:txBody>
          <a:bodyPr>
            <a:normAutofit/>
          </a:bodyPr>
          <a:lstStyle>
            <a:lvl1pPr marL="0" indent="0" algn="l">
              <a:buNone/>
              <a:defRPr sz="24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2" name="Picture 1">
            <a:extLst>
              <a:ext uri="{FF2B5EF4-FFF2-40B4-BE49-F238E27FC236}">
                <a16:creationId xmlns:a16="http://schemas.microsoft.com/office/drawing/2014/main" id="{E5A4CB03-1AB4-D047-8D7C-47EDD25D64D2}"/>
              </a:ext>
            </a:extLst>
          </p:cNvPr>
          <p:cNvPicPr>
            <a:picLocks noChangeAspect="1"/>
          </p:cNvPicPr>
          <p:nvPr userDrawn="1"/>
        </p:nvPicPr>
        <p:blipFill>
          <a:blip r:embed="rId2"/>
          <a:stretch>
            <a:fillRect/>
          </a:stretch>
        </p:blipFill>
        <p:spPr>
          <a:xfrm>
            <a:off x="5713111" y="169964"/>
            <a:ext cx="3287305" cy="1268030"/>
          </a:xfrm>
          <a:prstGeom prst="rect">
            <a:avLst/>
          </a:prstGeom>
        </p:spPr>
      </p:pic>
      <p:pic>
        <p:nvPicPr>
          <p:cNvPr id="3" name="Picture 2">
            <a:extLst>
              <a:ext uri="{FF2B5EF4-FFF2-40B4-BE49-F238E27FC236}">
                <a16:creationId xmlns:a16="http://schemas.microsoft.com/office/drawing/2014/main" id="{F562B545-4159-034B-AD81-0D666DD6215D}"/>
              </a:ext>
            </a:extLst>
          </p:cNvPr>
          <p:cNvPicPr>
            <a:picLocks noChangeAspect="1"/>
          </p:cNvPicPr>
          <p:nvPr userDrawn="1"/>
        </p:nvPicPr>
        <p:blipFill>
          <a:blip r:embed="rId3"/>
          <a:stretch>
            <a:fillRect/>
          </a:stretch>
        </p:blipFill>
        <p:spPr>
          <a:xfrm>
            <a:off x="5662571" y="5535929"/>
            <a:ext cx="317908" cy="490536"/>
          </a:xfrm>
          <a:prstGeom prst="rect">
            <a:avLst/>
          </a:prstGeom>
        </p:spPr>
      </p:pic>
      <p:pic>
        <p:nvPicPr>
          <p:cNvPr id="4" name="Picture 3">
            <a:extLst>
              <a:ext uri="{FF2B5EF4-FFF2-40B4-BE49-F238E27FC236}">
                <a16:creationId xmlns:a16="http://schemas.microsoft.com/office/drawing/2014/main" id="{0B1CBA22-1462-F749-BF90-7D9A4EBBB5AD}"/>
              </a:ext>
            </a:extLst>
          </p:cNvPr>
          <p:cNvPicPr>
            <a:picLocks noChangeAspect="1"/>
          </p:cNvPicPr>
          <p:nvPr userDrawn="1"/>
        </p:nvPicPr>
        <p:blipFill>
          <a:blip r:embed="rId4"/>
          <a:stretch>
            <a:fillRect/>
          </a:stretch>
        </p:blipFill>
        <p:spPr>
          <a:xfrm>
            <a:off x="4743710" y="5820949"/>
            <a:ext cx="756677" cy="741743"/>
          </a:xfrm>
          <a:prstGeom prst="rect">
            <a:avLst/>
          </a:prstGeom>
        </p:spPr>
      </p:pic>
      <p:pic>
        <p:nvPicPr>
          <p:cNvPr id="15" name="Picture 14">
            <a:extLst>
              <a:ext uri="{FF2B5EF4-FFF2-40B4-BE49-F238E27FC236}">
                <a16:creationId xmlns:a16="http://schemas.microsoft.com/office/drawing/2014/main" id="{52CDE55B-1008-B840-B1D6-CEA4571EB9FC}"/>
              </a:ext>
            </a:extLst>
          </p:cNvPr>
          <p:cNvPicPr>
            <a:picLocks noChangeAspect="1"/>
          </p:cNvPicPr>
          <p:nvPr userDrawn="1"/>
        </p:nvPicPr>
        <p:blipFill>
          <a:blip r:embed="rId3"/>
          <a:stretch>
            <a:fillRect/>
          </a:stretch>
        </p:blipFill>
        <p:spPr>
          <a:xfrm>
            <a:off x="4340091" y="5974237"/>
            <a:ext cx="317908" cy="490536"/>
          </a:xfrm>
          <a:prstGeom prst="rect">
            <a:avLst/>
          </a:prstGeom>
        </p:spPr>
      </p:pic>
      <p:pic>
        <p:nvPicPr>
          <p:cNvPr id="16" name="Picture 15">
            <a:extLst>
              <a:ext uri="{FF2B5EF4-FFF2-40B4-BE49-F238E27FC236}">
                <a16:creationId xmlns:a16="http://schemas.microsoft.com/office/drawing/2014/main" id="{936F31C9-156E-2A4E-BD50-48AA02BFE82B}"/>
              </a:ext>
            </a:extLst>
          </p:cNvPr>
          <p:cNvPicPr>
            <a:picLocks noChangeAspect="1"/>
          </p:cNvPicPr>
          <p:nvPr userDrawn="1"/>
        </p:nvPicPr>
        <p:blipFill>
          <a:blip r:embed="rId3"/>
          <a:stretch>
            <a:fillRect/>
          </a:stretch>
        </p:blipFill>
        <p:spPr>
          <a:xfrm>
            <a:off x="8663837" y="5067394"/>
            <a:ext cx="317908" cy="490536"/>
          </a:xfrm>
          <a:prstGeom prst="rect">
            <a:avLst/>
          </a:prstGeom>
        </p:spPr>
      </p:pic>
      <p:pic>
        <p:nvPicPr>
          <p:cNvPr id="17" name="Picture 16">
            <a:extLst>
              <a:ext uri="{FF2B5EF4-FFF2-40B4-BE49-F238E27FC236}">
                <a16:creationId xmlns:a16="http://schemas.microsoft.com/office/drawing/2014/main" id="{0ADA0333-3FAD-2D4C-8E0B-E7072E28B4DB}"/>
              </a:ext>
            </a:extLst>
          </p:cNvPr>
          <p:cNvPicPr>
            <a:picLocks noChangeAspect="1"/>
          </p:cNvPicPr>
          <p:nvPr userDrawn="1"/>
        </p:nvPicPr>
        <p:blipFill>
          <a:blip r:embed="rId3"/>
          <a:stretch>
            <a:fillRect/>
          </a:stretch>
        </p:blipFill>
        <p:spPr>
          <a:xfrm>
            <a:off x="8182795" y="5575681"/>
            <a:ext cx="317908" cy="490536"/>
          </a:xfrm>
          <a:prstGeom prst="rect">
            <a:avLst/>
          </a:prstGeom>
        </p:spPr>
      </p:pic>
      <p:pic>
        <p:nvPicPr>
          <p:cNvPr id="18" name="Picture 17">
            <a:extLst>
              <a:ext uri="{FF2B5EF4-FFF2-40B4-BE49-F238E27FC236}">
                <a16:creationId xmlns:a16="http://schemas.microsoft.com/office/drawing/2014/main" id="{5FE1F152-8ABC-D64C-A4D5-5029D88BEAFA}"/>
              </a:ext>
            </a:extLst>
          </p:cNvPr>
          <p:cNvPicPr>
            <a:picLocks noChangeAspect="1"/>
          </p:cNvPicPr>
          <p:nvPr userDrawn="1"/>
        </p:nvPicPr>
        <p:blipFill>
          <a:blip r:embed="rId3"/>
          <a:stretch>
            <a:fillRect/>
          </a:stretch>
        </p:blipFill>
        <p:spPr>
          <a:xfrm>
            <a:off x="5054187" y="210194"/>
            <a:ext cx="317908" cy="490536"/>
          </a:xfrm>
          <a:prstGeom prst="rect">
            <a:avLst/>
          </a:prstGeom>
        </p:spPr>
      </p:pic>
      <p:pic>
        <p:nvPicPr>
          <p:cNvPr id="19" name="Picture 18">
            <a:extLst>
              <a:ext uri="{FF2B5EF4-FFF2-40B4-BE49-F238E27FC236}">
                <a16:creationId xmlns:a16="http://schemas.microsoft.com/office/drawing/2014/main" id="{7869D66D-4177-8844-8009-867E2389532C}"/>
              </a:ext>
            </a:extLst>
          </p:cNvPr>
          <p:cNvPicPr>
            <a:picLocks noChangeAspect="1"/>
          </p:cNvPicPr>
          <p:nvPr userDrawn="1"/>
        </p:nvPicPr>
        <p:blipFill>
          <a:blip r:embed="rId4"/>
          <a:stretch>
            <a:fillRect/>
          </a:stretch>
        </p:blipFill>
        <p:spPr>
          <a:xfrm>
            <a:off x="3583414" y="433107"/>
            <a:ext cx="756677" cy="741743"/>
          </a:xfrm>
          <a:prstGeom prst="rect">
            <a:avLst/>
          </a:prstGeom>
        </p:spPr>
      </p:pic>
      <p:pic>
        <p:nvPicPr>
          <p:cNvPr id="5" name="Picture 4">
            <a:extLst>
              <a:ext uri="{FF2B5EF4-FFF2-40B4-BE49-F238E27FC236}">
                <a16:creationId xmlns:a16="http://schemas.microsoft.com/office/drawing/2014/main" id="{9CC510F6-3B05-7A42-A214-E549EE52F9BC}"/>
              </a:ext>
            </a:extLst>
          </p:cNvPr>
          <p:cNvPicPr>
            <a:picLocks noChangeAspect="1"/>
          </p:cNvPicPr>
          <p:nvPr userDrawn="1"/>
        </p:nvPicPr>
        <p:blipFill>
          <a:blip r:embed="rId5"/>
          <a:stretch>
            <a:fillRect/>
          </a:stretch>
        </p:blipFill>
        <p:spPr>
          <a:xfrm rot="19639102">
            <a:off x="274623" y="5387822"/>
            <a:ext cx="576171" cy="1356790"/>
          </a:xfrm>
          <a:prstGeom prst="rect">
            <a:avLst/>
          </a:prstGeom>
        </p:spPr>
      </p:pic>
      <p:pic>
        <p:nvPicPr>
          <p:cNvPr id="21" name="Picture 20">
            <a:extLst>
              <a:ext uri="{FF2B5EF4-FFF2-40B4-BE49-F238E27FC236}">
                <a16:creationId xmlns:a16="http://schemas.microsoft.com/office/drawing/2014/main" id="{27F2949D-E98E-2948-8CCF-2F5F8EC670EF}"/>
              </a:ext>
            </a:extLst>
          </p:cNvPr>
          <p:cNvPicPr>
            <a:picLocks noChangeAspect="1"/>
          </p:cNvPicPr>
          <p:nvPr userDrawn="1"/>
        </p:nvPicPr>
        <p:blipFill>
          <a:blip r:embed="rId6"/>
          <a:srcRect/>
          <a:stretch/>
        </p:blipFill>
        <p:spPr>
          <a:xfrm>
            <a:off x="531451" y="211967"/>
            <a:ext cx="1468120" cy="1139952"/>
          </a:xfrm>
          <a:prstGeom prst="rect">
            <a:avLst/>
          </a:prstGeom>
        </p:spPr>
      </p:pic>
      <p:grpSp>
        <p:nvGrpSpPr>
          <p:cNvPr id="23" name="Group 22">
            <a:extLst>
              <a:ext uri="{FF2B5EF4-FFF2-40B4-BE49-F238E27FC236}">
                <a16:creationId xmlns:a16="http://schemas.microsoft.com/office/drawing/2014/main" id="{156E3178-7DA3-1441-8A1B-1F68A6064E46}"/>
              </a:ext>
            </a:extLst>
          </p:cNvPr>
          <p:cNvGrpSpPr/>
          <p:nvPr userDrawn="1"/>
        </p:nvGrpSpPr>
        <p:grpSpPr>
          <a:xfrm>
            <a:off x="5584614" y="6062644"/>
            <a:ext cx="2939205" cy="764360"/>
            <a:chOff x="5111030" y="6013568"/>
            <a:chExt cx="3366296" cy="875428"/>
          </a:xfrm>
        </p:grpSpPr>
        <p:pic>
          <p:nvPicPr>
            <p:cNvPr id="24" name="Picture 23">
              <a:extLst>
                <a:ext uri="{FF2B5EF4-FFF2-40B4-BE49-F238E27FC236}">
                  <a16:creationId xmlns:a16="http://schemas.microsoft.com/office/drawing/2014/main" id="{5622703B-ECF2-A342-8513-61403D1D1456}"/>
                </a:ext>
              </a:extLst>
            </p:cNvPr>
            <p:cNvPicPr>
              <a:picLocks noChangeAspect="1"/>
            </p:cNvPicPr>
            <p:nvPr userDrawn="1"/>
          </p:nvPicPr>
          <p:blipFill>
            <a:blip r:embed="rId7"/>
            <a:stretch>
              <a:fillRect/>
            </a:stretch>
          </p:blipFill>
          <p:spPr>
            <a:xfrm>
              <a:off x="5111030" y="6013568"/>
              <a:ext cx="1132907" cy="875428"/>
            </a:xfrm>
            <a:prstGeom prst="rect">
              <a:avLst/>
            </a:prstGeom>
          </p:spPr>
        </p:pic>
        <p:cxnSp>
          <p:nvCxnSpPr>
            <p:cNvPr id="25" name="Straight Connector 24">
              <a:extLst>
                <a:ext uri="{FF2B5EF4-FFF2-40B4-BE49-F238E27FC236}">
                  <a16:creationId xmlns:a16="http://schemas.microsoft.com/office/drawing/2014/main" id="{FA7328FA-2C0F-794B-A68E-EFFD9366AB40}"/>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C933411E-DBBA-9145-B3BB-D5E00A2E7FCB}"/>
                </a:ext>
              </a:extLst>
            </p:cNvPr>
            <p:cNvPicPr>
              <a:picLocks noChangeAspect="1"/>
            </p:cNvPicPr>
            <p:nvPr userDrawn="1"/>
          </p:nvPicPr>
          <p:blipFill>
            <a:blip r:embed="rId8"/>
            <a:stretch>
              <a:fillRect/>
            </a:stretch>
          </p:blipFill>
          <p:spPr>
            <a:xfrm>
              <a:off x="6290521" y="6361927"/>
              <a:ext cx="908195" cy="211912"/>
            </a:xfrm>
            <a:prstGeom prst="rect">
              <a:avLst/>
            </a:prstGeom>
          </p:spPr>
        </p:pic>
        <p:cxnSp>
          <p:nvCxnSpPr>
            <p:cNvPr id="27" name="Straight Connector 26">
              <a:extLst>
                <a:ext uri="{FF2B5EF4-FFF2-40B4-BE49-F238E27FC236}">
                  <a16:creationId xmlns:a16="http://schemas.microsoft.com/office/drawing/2014/main" id="{EA6FD7BF-5B4C-5D4E-9CFB-A909039A7AF6}"/>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28" name="Picture 27">
              <a:extLst>
                <a:ext uri="{FF2B5EF4-FFF2-40B4-BE49-F238E27FC236}">
                  <a16:creationId xmlns:a16="http://schemas.microsoft.com/office/drawing/2014/main" id="{4C84676E-AD07-FE40-A941-95FCAE8BD51C}"/>
                </a:ext>
              </a:extLst>
            </p:cNvPr>
            <p:cNvPicPr>
              <a:picLocks noChangeAspect="1"/>
            </p:cNvPicPr>
            <p:nvPr userDrawn="1"/>
          </p:nvPicPr>
          <p:blipFill>
            <a:blip r:embed="rId9"/>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2805487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481CA5-1996-F646-A3D5-6CE1F7BCAC98}" type="datetimeFigureOut">
              <a:rPr lang="en-US" smtClean="0"/>
              <a:t>10/21/2020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F8A65E-B651-D74D-A8D0-022B47FB4004}" type="slidenum">
              <a:rPr lang="en-US" smtClean="0"/>
              <a:t>‹#›</a:t>
            </a:fld>
            <a:endParaRPr lang="en-US"/>
          </a:p>
        </p:txBody>
      </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78" r:id="rId3"/>
    <p:sldLayoutId id="2147483675" r:id="rId4"/>
    <p:sldLayoutId id="2147483676" r:id="rId5"/>
    <p:sldLayoutId id="2147483672" r:id="rId6"/>
    <p:sldLayoutId id="2147483673" r:id="rId7"/>
    <p:sldLayoutId id="2147483677" r:id="rId8"/>
    <p:sldLayoutId id="214748367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tiff"/></Relationships>
</file>

<file path=ppt/slides/_rels/slide1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67.png"/><Relationship Id="rId7" Type="http://schemas.openxmlformats.org/officeDocument/2006/relationships/image" Target="../media/image49.em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emf"/><Relationship Id="rId11" Type="http://schemas.openxmlformats.org/officeDocument/2006/relationships/image" Target="../media/image71.png"/><Relationship Id="rId5" Type="http://schemas.openxmlformats.org/officeDocument/2006/relationships/image" Target="../media/image47.emf"/><Relationship Id="rId10" Type="http://schemas.openxmlformats.org/officeDocument/2006/relationships/image" Target="../media/image70.png"/><Relationship Id="rId4" Type="http://schemas.openxmlformats.org/officeDocument/2006/relationships/image" Target="../media/image68.png"/><Relationship Id="rId9" Type="http://schemas.openxmlformats.org/officeDocument/2006/relationships/image" Target="../media/image69.png"/></Relationships>
</file>

<file path=ppt/slides/_rels/slide1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image" Target="../media/image78.pn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png"/></Relationships>
</file>

<file path=ppt/slides/_rels/slide19.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emf"/><Relationship Id="rId7"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2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22.xml.rels><?xml version="1.0" encoding="UTF-8" standalone="yes"?>
<Relationships xmlns="http://schemas.openxmlformats.org/package/2006/relationships"><Relationship Id="rId8" Type="http://schemas.openxmlformats.org/officeDocument/2006/relationships/image" Target="../media/image114.jpeg"/><Relationship Id="rId13" Type="http://schemas.openxmlformats.org/officeDocument/2006/relationships/image" Target="../media/image119.tiff"/><Relationship Id="rId3" Type="http://schemas.openxmlformats.org/officeDocument/2006/relationships/image" Target="../media/image109.jpeg"/><Relationship Id="rId7" Type="http://schemas.openxmlformats.org/officeDocument/2006/relationships/image" Target="../media/image113.tiff"/><Relationship Id="rId12" Type="http://schemas.openxmlformats.org/officeDocument/2006/relationships/image" Target="../media/image118.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12.jpeg"/><Relationship Id="rId11" Type="http://schemas.openxmlformats.org/officeDocument/2006/relationships/image" Target="../media/image117.pn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tiff"/></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tiff"/><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em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B8BA66-42D0-2546-B370-D85DCCC5F56F}"/>
              </a:ext>
            </a:extLst>
          </p:cNvPr>
          <p:cNvSpPr/>
          <p:nvPr/>
        </p:nvSpPr>
        <p:spPr>
          <a:xfrm>
            <a:off x="7480299" y="6263029"/>
            <a:ext cx="1455357" cy="439838"/>
          </a:xfrm>
          <a:prstGeom prst="rect">
            <a:avLst/>
          </a:prstGeom>
          <a:solidFill>
            <a:srgbClr val="44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FE element 2">
            <a:extLst>
              <a:ext uri="{FF2B5EF4-FFF2-40B4-BE49-F238E27FC236}">
                <a16:creationId xmlns:a16="http://schemas.microsoft.com/office/drawing/2014/main" id="{4815CECA-5D77-8B4F-A9D5-D559C70005BE}"/>
              </a:ext>
            </a:extLst>
          </p:cNvPr>
          <p:cNvPicPr>
            <a:picLocks/>
          </p:cNvPicPr>
          <p:nvPr/>
        </p:nvPicPr>
        <p:blipFill>
          <a:blip r:embed="rId4"/>
          <a:stretch>
            <a:fillRect/>
          </a:stretch>
        </p:blipFill>
        <p:spPr>
          <a:xfrm>
            <a:off x="623057" y="1775350"/>
            <a:ext cx="6858000" cy="727710"/>
          </a:xfrm>
          <a:prstGeom prst="rect">
            <a:avLst/>
          </a:prstGeom>
        </p:spPr>
      </p:pic>
      <p:pic>
        <p:nvPicPr>
          <p:cNvPr id="14" name="PFE element 3">
            <a:extLst>
              <a:ext uri="{FF2B5EF4-FFF2-40B4-BE49-F238E27FC236}">
                <a16:creationId xmlns:a16="http://schemas.microsoft.com/office/drawing/2014/main" id="{A4AB6F8D-D757-C240-9936-FAA27C1BDDB4}"/>
              </a:ext>
            </a:extLst>
          </p:cNvPr>
          <p:cNvPicPr>
            <a:picLocks/>
          </p:cNvPicPr>
          <p:nvPr/>
        </p:nvPicPr>
        <p:blipFill>
          <a:blip r:embed="rId5"/>
          <a:stretch>
            <a:fillRect/>
          </a:stretch>
        </p:blipFill>
        <p:spPr>
          <a:xfrm>
            <a:off x="623814" y="2838715"/>
            <a:ext cx="2857500" cy="918210"/>
          </a:xfrm>
          <a:prstGeom prst="rect">
            <a:avLst/>
          </a:prstGeom>
        </p:spPr>
      </p:pic>
      <p:pic>
        <p:nvPicPr>
          <p:cNvPr id="13" name="Picture 12">
            <a:extLst>
              <a:ext uri="{FF2B5EF4-FFF2-40B4-BE49-F238E27FC236}">
                <a16:creationId xmlns:a16="http://schemas.microsoft.com/office/drawing/2014/main" id="{DEDEC654-79DD-9643-B450-1856C340A91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3206188" y="3633633"/>
            <a:ext cx="4861368" cy="3224368"/>
          </a:xfrm>
          <a:prstGeom prst="rect">
            <a:avLst/>
          </a:prstGeom>
        </p:spPr>
      </p:pic>
    </p:spTree>
    <p:extLst>
      <p:ext uri="{BB962C8B-B14F-4D97-AF65-F5344CB8AC3E}">
        <p14:creationId xmlns:p14="http://schemas.microsoft.com/office/powerpoint/2010/main" val="388244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fehide47" hidden="1">
            <a:extLst>
              <a:ext uri="{FF2B5EF4-FFF2-40B4-BE49-F238E27FC236}">
                <a16:creationId xmlns:a16="http://schemas.microsoft.com/office/drawing/2014/main" id="{426BB32B-62DD-7540-BFF8-2D50010DB634}"/>
              </a:ext>
            </a:extLst>
          </p:cNvPr>
          <p:cNvSpPr>
            <a:spLocks noGrp="1"/>
          </p:cNvSpPr>
          <p:nvPr>
            <p:ph type="ctrTitle"/>
          </p:nvPr>
        </p:nvSpPr>
        <p:spPr>
          <a:solidFill>
            <a:schemeClr val="accent1"/>
          </a:solidFill>
        </p:spPr>
        <p:txBody>
          <a:bodyPr>
            <a:normAutofit fontScale="90000"/>
          </a:bodyPr>
          <a:lstStyle/>
          <a:p>
            <a:r>
              <a:rPr lang="en-US" dirty="0"/>
              <a:t>Yes Mess: Can </a:t>
            </a:r>
            <a:r>
              <a:rPr lang="en-US" u="sng" dirty="0"/>
              <a:t>anyone</a:t>
            </a:r>
            <a:r>
              <a:rPr lang="en-US" dirty="0"/>
              <a:t> get </a:t>
            </a:r>
            <a:r>
              <a:rPr lang="en-US" u="sng" dirty="0"/>
              <a:t>hurt</a:t>
            </a:r>
            <a:r>
              <a:rPr lang="en-US" dirty="0"/>
              <a:t>?</a:t>
            </a:r>
          </a:p>
        </p:txBody>
      </p:sp>
      <p:grpSp>
        <p:nvGrpSpPr>
          <p:cNvPr id="12" name="Group 11">
            <a:extLst>
              <a:ext uri="{FF2B5EF4-FFF2-40B4-BE49-F238E27FC236}">
                <a16:creationId xmlns:a16="http://schemas.microsoft.com/office/drawing/2014/main" id="{5A3DA49D-F8B5-9246-A4D9-E3E482DD481C}"/>
              </a:ext>
            </a:extLst>
          </p:cNvPr>
          <p:cNvGrpSpPr/>
          <p:nvPr/>
        </p:nvGrpSpPr>
        <p:grpSpPr>
          <a:xfrm>
            <a:off x="393192" y="1585435"/>
            <a:ext cx="7772400" cy="777240"/>
            <a:chOff x="317500" y="317500"/>
            <a:chExt cx="7772400" cy="777240"/>
          </a:xfrm>
        </p:grpSpPr>
        <p:pic>
          <p:nvPicPr>
            <p:cNvPr id="10" name="PFE element 47">
              <a:extLst>
                <a:ext uri="{FF2B5EF4-FFF2-40B4-BE49-F238E27FC236}">
                  <a16:creationId xmlns:a16="http://schemas.microsoft.com/office/drawing/2014/main" id="{17D5874F-3B49-D143-A8CE-141D31F7E109}"/>
                </a:ext>
              </a:extLst>
            </p:cNvPr>
            <p:cNvPicPr>
              <a:picLocks/>
            </p:cNvPicPr>
            <p:nvPr/>
          </p:nvPicPr>
          <p:blipFill>
            <a:blip r:embed="rId3"/>
            <a:stretch>
              <a:fillRect/>
            </a:stretch>
          </p:blipFill>
          <p:spPr>
            <a:xfrm>
              <a:off x="317500" y="317500"/>
              <a:ext cx="7772400" cy="777240"/>
            </a:xfrm>
            <a:prstGeom prst="rect">
              <a:avLst/>
            </a:prstGeom>
          </p:spPr>
        </p:pic>
        <p:sp>
          <p:nvSpPr>
            <p:cNvPr id="11" name="Shape_8">
              <a:extLst>
                <a:ext uri="{FF2B5EF4-FFF2-40B4-BE49-F238E27FC236}">
                  <a16:creationId xmlns:a16="http://schemas.microsoft.com/office/drawing/2014/main" id="{D734AF2F-4C82-C247-83F8-908D640672BB}"/>
                </a:ext>
              </a:extLst>
            </p:cNvPr>
            <p:cNvSpPr/>
            <p:nvPr/>
          </p:nvSpPr>
          <p:spPr>
            <a:xfrm>
              <a:off x="317500" y="317500"/>
              <a:ext cx="7772400" cy="7772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E8BCF544-8F96-3642-99F5-7BC8C67F3BD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929619E5-AE67-344D-9DAF-372809789AD6}"/>
              </a:ext>
            </a:extLst>
          </p:cNvPr>
          <p:cNvPicPr/>
          <p:nvPr/>
        </p:nvPicPr>
        <p:blipFill>
          <a:blip r:embed="rId4" cstate="print">
            <a:extLst>
              <a:ext uri="{28A0092B-C50C-407E-A947-70E740481C1C}">
                <a14:useLocalDpi xmlns:a14="http://schemas.microsoft.com/office/drawing/2010/main"/>
              </a:ext>
            </a:extLst>
          </a:blip>
          <a:stretch>
            <a:fillRect/>
          </a:stretch>
        </p:blipFill>
        <p:spPr>
          <a:xfrm>
            <a:off x="2942034" y="1651226"/>
            <a:ext cx="5906310" cy="3591315"/>
          </a:xfrm>
          <a:prstGeom prst="rect">
            <a:avLst/>
          </a:prstGeom>
        </p:spPr>
      </p:pic>
      <p:sp>
        <p:nvSpPr>
          <p:cNvPr id="6" name="pfehide50" hidden="1">
            <a:extLst>
              <a:ext uri="{FF2B5EF4-FFF2-40B4-BE49-F238E27FC236}">
                <a16:creationId xmlns:a16="http://schemas.microsoft.com/office/drawing/2014/main" id="{4CF1B2F1-D99E-1E49-BB30-985A0ACA2F58}"/>
              </a:ext>
            </a:extLst>
          </p:cNvPr>
          <p:cNvSpPr txBox="1">
            <a:spLocks/>
          </p:cNvSpPr>
          <p:nvPr/>
        </p:nvSpPr>
        <p:spPr>
          <a:xfrm>
            <a:off x="457200" y="1600200"/>
            <a:ext cx="2353770" cy="2123106"/>
          </a:xfrm>
          <a:prstGeom prst="rect">
            <a:avLst/>
          </a:prstGeom>
          <a:solidFill>
            <a:schemeClr val="accent1"/>
          </a:solidFill>
        </p:spPr>
        <p:txBody>
          <a:bodyPr vert="horz" lIns="91440" tIns="45720" rIns="91440" bIns="45720" rtlCol="0" anchor="t">
            <a:noAutofit/>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0000"/>
              </a:lnSpc>
            </a:pPr>
            <a:r>
              <a:rPr lang="en-US" sz="2200" dirty="0"/>
              <a:t>What emotions may you feel when someone hurts your feelings?</a:t>
            </a:r>
          </a:p>
        </p:txBody>
      </p:sp>
      <p:grpSp>
        <p:nvGrpSpPr>
          <p:cNvPr id="16" name="Group 15">
            <a:extLst>
              <a:ext uri="{FF2B5EF4-FFF2-40B4-BE49-F238E27FC236}">
                <a16:creationId xmlns:a16="http://schemas.microsoft.com/office/drawing/2014/main" id="{0D7688E4-B6BE-C746-B615-0373CCFA8738}"/>
              </a:ext>
            </a:extLst>
          </p:cNvPr>
          <p:cNvGrpSpPr/>
          <p:nvPr/>
        </p:nvGrpSpPr>
        <p:grpSpPr>
          <a:xfrm>
            <a:off x="457200" y="1600200"/>
            <a:ext cx="2350770" cy="2122170"/>
            <a:chOff x="317500" y="317500"/>
            <a:chExt cx="2350770" cy="2122170"/>
          </a:xfrm>
        </p:grpSpPr>
        <p:pic>
          <p:nvPicPr>
            <p:cNvPr id="14" name="PFE element 50">
              <a:extLst>
                <a:ext uri="{FF2B5EF4-FFF2-40B4-BE49-F238E27FC236}">
                  <a16:creationId xmlns:a16="http://schemas.microsoft.com/office/drawing/2014/main" id="{31168B3A-CC2C-0C42-BC22-8999BF525AF5}"/>
                </a:ext>
              </a:extLst>
            </p:cNvPr>
            <p:cNvPicPr>
              <a:picLocks/>
            </p:cNvPicPr>
            <p:nvPr/>
          </p:nvPicPr>
          <p:blipFill>
            <a:blip r:embed="rId5"/>
            <a:stretch>
              <a:fillRect/>
            </a:stretch>
          </p:blipFill>
          <p:spPr>
            <a:xfrm>
              <a:off x="317500" y="317500"/>
              <a:ext cx="2350770" cy="2122170"/>
            </a:xfrm>
            <a:prstGeom prst="rect">
              <a:avLst/>
            </a:prstGeom>
          </p:spPr>
        </p:pic>
        <p:sp>
          <p:nvSpPr>
            <p:cNvPr id="15" name="Shape_9">
              <a:extLst>
                <a:ext uri="{FF2B5EF4-FFF2-40B4-BE49-F238E27FC236}">
                  <a16:creationId xmlns:a16="http://schemas.microsoft.com/office/drawing/2014/main" id="{82262850-EBDA-D244-A840-B839CB81D560}"/>
                </a:ext>
              </a:extLst>
            </p:cNvPr>
            <p:cNvSpPr/>
            <p:nvPr/>
          </p:nvSpPr>
          <p:spPr>
            <a:xfrm>
              <a:off x="317500" y="317500"/>
              <a:ext cx="2350770" cy="21221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9CBA09B5-174C-D046-BE04-6C06418C73D2}"/>
              </a:ext>
            </a:extLst>
          </p:cNvPr>
          <p:cNvSpPr/>
          <p:nvPr/>
        </p:nvSpPr>
        <p:spPr>
          <a:xfrm>
            <a:off x="4132800" y="5170723"/>
            <a:ext cx="4715545" cy="19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961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E75EEB-7E58-F048-8E98-0F455F7A7D4A}"/>
              </a:ext>
            </a:extLst>
          </p:cNvPr>
          <p:cNvSpPr/>
          <p:nvPr/>
        </p:nvSpPr>
        <p:spPr>
          <a:xfrm>
            <a:off x="5032383" y="3278504"/>
            <a:ext cx="4370832" cy="2560320"/>
          </a:xfrm>
          <a:prstGeom prst="rect">
            <a:avLst/>
          </a:prstGeom>
          <a:solidFill>
            <a:srgbClr val="C8F4FB"/>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FE element 53">
            <a:extLst>
              <a:ext uri="{FF2B5EF4-FFF2-40B4-BE49-F238E27FC236}">
                <a16:creationId xmlns:a16="http://schemas.microsoft.com/office/drawing/2014/main" id="{0A70B56A-FECE-364C-97F8-06BDD108D52F}"/>
              </a:ext>
            </a:extLst>
          </p:cNvPr>
          <p:cNvPicPr>
            <a:picLocks/>
          </p:cNvPicPr>
          <p:nvPr/>
        </p:nvPicPr>
        <p:blipFill>
          <a:blip r:embed="rId3"/>
          <a:stretch>
            <a:fillRect/>
          </a:stretch>
        </p:blipFill>
        <p:spPr>
          <a:xfrm>
            <a:off x="457200" y="1600200"/>
            <a:ext cx="7772400" cy="765810"/>
          </a:xfrm>
          <a:prstGeom prst="rect">
            <a:avLst/>
          </a:prstGeom>
        </p:spPr>
      </p:pic>
      <p:sp>
        <p:nvSpPr>
          <p:cNvPr id="4" name="Rectangle 3">
            <a:extLst>
              <a:ext uri="{FF2B5EF4-FFF2-40B4-BE49-F238E27FC236}">
                <a16:creationId xmlns:a16="http://schemas.microsoft.com/office/drawing/2014/main" id="{BF030F39-58CD-B34F-A865-78B2DF625359}"/>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85602AD-9DF3-024B-9149-34485647A36F}"/>
              </a:ext>
            </a:extLst>
          </p:cNvPr>
          <p:cNvPicPr>
            <a:picLocks noChangeAspect="1"/>
          </p:cNvPicPr>
          <p:nvPr/>
        </p:nvPicPr>
        <p:blipFill>
          <a:blip r:embed="rId4"/>
          <a:stretch>
            <a:fillRect/>
          </a:stretch>
        </p:blipFill>
        <p:spPr>
          <a:xfrm>
            <a:off x="5111590" y="3582260"/>
            <a:ext cx="5957723" cy="2647877"/>
          </a:xfrm>
          <a:prstGeom prst="rect">
            <a:avLst/>
          </a:prstGeom>
        </p:spPr>
      </p:pic>
      <p:sp>
        <p:nvSpPr>
          <p:cNvPr id="14" name="pfehide56" hidden="1">
            <a:extLst>
              <a:ext uri="{FF2B5EF4-FFF2-40B4-BE49-F238E27FC236}">
                <a16:creationId xmlns:a16="http://schemas.microsoft.com/office/drawing/2014/main" id="{62C99247-75C4-C146-95D1-AE2ED08664FD}"/>
              </a:ext>
            </a:extLst>
          </p:cNvPr>
          <p:cNvSpPr txBox="1"/>
          <p:nvPr/>
        </p:nvSpPr>
        <p:spPr>
          <a:xfrm>
            <a:off x="0" y="2286000"/>
            <a:ext cx="4373217" cy="3309783"/>
          </a:xfrm>
          <a:prstGeom prst="rect">
            <a:avLst/>
          </a:prstGeom>
          <a:solidFill>
            <a:schemeClr val="accent1"/>
          </a:solidFill>
        </p:spPr>
        <p:txBody>
          <a:bodyPr wrap="square"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1">
              <a:spcBef>
                <a:spcPts val="700"/>
              </a:spcBef>
              <a:spcAft>
                <a:spcPts val="400"/>
              </a:spcAft>
            </a:pPr>
            <a:r>
              <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rPr>
              <a:t>Your friend just said something that hurt your feelings, and it’s not the first time she did this. Should you…</a:t>
            </a:r>
          </a:p>
          <a:p>
            <a:pPr marL="800100" marR="0" lvl="1" indent="-342900">
              <a:spcBef>
                <a:spcPts val="700"/>
              </a:spcBef>
              <a:spcAft>
                <a:spcPts val="400"/>
              </a:spcAft>
              <a:buFont typeface="+mj-lt"/>
              <a:buAutoNum type="alphaU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Pretend it didn’t hurt your feelings and act like everything is okay?</a:t>
            </a:r>
          </a:p>
          <a:p>
            <a:pPr marL="800100" marR="0" lvl="1" indent="-342900">
              <a:spcBef>
                <a:spcPts val="700"/>
              </a:spcBef>
              <a:spcAft>
                <a:spcPts val="800"/>
              </a:spcAft>
              <a:buFont typeface="+mj-lt"/>
              <a:buAutoNum type="alphaU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Speak up, tell your friend that what she said hurt your feelings, and explain why?</a:t>
            </a:r>
          </a:p>
          <a:p>
            <a:pPr marR="0" lvl="1">
              <a:spcBef>
                <a:spcPts val="0"/>
              </a:spcBef>
              <a:spcAft>
                <a:spcPts val="800"/>
              </a:spcAft>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15">
            <a:extLst>
              <a:ext uri="{FF2B5EF4-FFF2-40B4-BE49-F238E27FC236}">
                <a16:creationId xmlns:a16="http://schemas.microsoft.com/office/drawing/2014/main" id="{D6BC4E08-BB9A-2A42-AF1C-D05808229F74}"/>
              </a:ext>
            </a:extLst>
          </p:cNvPr>
          <p:cNvGrpSpPr/>
          <p:nvPr/>
        </p:nvGrpSpPr>
        <p:grpSpPr>
          <a:xfrm>
            <a:off x="0" y="2286000"/>
            <a:ext cx="4366260" cy="3314700"/>
            <a:chOff x="317500" y="317500"/>
            <a:chExt cx="4366260" cy="3314700"/>
          </a:xfrm>
        </p:grpSpPr>
        <p:pic>
          <p:nvPicPr>
            <p:cNvPr id="13" name="PFE element 56">
              <a:extLst>
                <a:ext uri="{FF2B5EF4-FFF2-40B4-BE49-F238E27FC236}">
                  <a16:creationId xmlns:a16="http://schemas.microsoft.com/office/drawing/2014/main" id="{74434D5B-3DC7-EF43-BA7D-DD8719EC5A02}"/>
                </a:ext>
              </a:extLst>
            </p:cNvPr>
            <p:cNvPicPr>
              <a:picLocks/>
            </p:cNvPicPr>
            <p:nvPr/>
          </p:nvPicPr>
          <p:blipFill>
            <a:blip r:embed="rId5"/>
            <a:stretch>
              <a:fillRect/>
            </a:stretch>
          </p:blipFill>
          <p:spPr>
            <a:xfrm>
              <a:off x="317500" y="317500"/>
              <a:ext cx="4366260" cy="3314700"/>
            </a:xfrm>
            <a:prstGeom prst="rect">
              <a:avLst/>
            </a:prstGeom>
          </p:spPr>
        </p:pic>
        <p:sp>
          <p:nvSpPr>
            <p:cNvPr id="15" name="Shape_10">
              <a:extLst>
                <a:ext uri="{FF2B5EF4-FFF2-40B4-BE49-F238E27FC236}">
                  <a16:creationId xmlns:a16="http://schemas.microsoft.com/office/drawing/2014/main" id="{6FC80BC5-4E55-AE47-B45C-8507E319C901}"/>
                </a:ext>
              </a:extLst>
            </p:cNvPr>
            <p:cNvSpPr/>
            <p:nvPr/>
          </p:nvSpPr>
          <p:spPr>
            <a:xfrm>
              <a:off x="317500" y="317500"/>
              <a:ext cx="4366260" cy="33147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extLst>
              <a:ext uri="{FF2B5EF4-FFF2-40B4-BE49-F238E27FC236}">
                <a16:creationId xmlns:a16="http://schemas.microsoft.com/office/drawing/2014/main" id="{20734EF3-4A5A-804B-B24B-252E6A9B436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00800" y="1683558"/>
            <a:ext cx="2286000" cy="1524000"/>
          </a:xfrm>
          <a:prstGeom prst="rect">
            <a:avLst/>
          </a:prstGeom>
        </p:spPr>
      </p:pic>
      <p:sp>
        <p:nvSpPr>
          <p:cNvPr id="27" name="pfehide58" hidden="1">
            <a:extLst>
              <a:ext uri="{FF2B5EF4-FFF2-40B4-BE49-F238E27FC236}">
                <a16:creationId xmlns:a16="http://schemas.microsoft.com/office/drawing/2014/main" id="{F8346161-829C-C949-B451-462A200A50CB}"/>
              </a:ext>
            </a:extLst>
          </p:cNvPr>
          <p:cNvSpPr/>
          <p:nvPr/>
        </p:nvSpPr>
        <p:spPr>
          <a:xfrm>
            <a:off x="457200" y="2286000"/>
            <a:ext cx="4572000" cy="3231654"/>
          </a:xfrm>
          <a:prstGeom prst="rect">
            <a:avLst/>
          </a:prstGeom>
          <a:solidFill>
            <a:schemeClr val="accent1"/>
          </a:solidFill>
        </p:spPr>
        <p:txBody>
          <a:bodyP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mj-lt"/>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Read your scenario.</a:t>
            </a:r>
          </a:p>
          <a:p>
            <a:pPr marL="342900" indent="-342900">
              <a:buFont typeface="+mj-lt"/>
              <a:buAutoNum type="arabicPeriod"/>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Brainstorm your possible choices.</a:t>
            </a:r>
          </a:p>
          <a:p>
            <a:pPr marL="342900" indent="-342900">
              <a:buFont typeface="+mj-lt"/>
              <a:buAutoNum type="arabicPeriod"/>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Select one choice that would be right for you </a:t>
            </a:r>
            <a:r>
              <a:rPr lang="en-US" i="1" dirty="0">
                <a:solidFill>
                  <a:srgbClr val="005B89"/>
                </a:solidFill>
                <a:latin typeface="Open Sans" panose="020B0606030504020204" pitchFamily="34" charset="0"/>
                <a:ea typeface="Open Sans" panose="020B0606030504020204" pitchFamily="34" charset="0"/>
                <a:cs typeface="Open Sans" panose="020B0606030504020204" pitchFamily="34" charset="0"/>
              </a:rPr>
              <a:t>and</a:t>
            </a: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 require grit. </a:t>
            </a:r>
          </a:p>
          <a:p>
            <a:pPr marL="342900" indent="-342900">
              <a:buFont typeface="+mj-lt"/>
              <a:buAutoNum type="arabicPeriod"/>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Act out the choice to see if it would work in real life.</a:t>
            </a:r>
          </a:p>
          <a:p>
            <a:pPr marL="342900" indent="-342900">
              <a:buFont typeface="+mj-lt"/>
              <a:buAutoNum type="arabicPeriod"/>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Edit your choice, if needed.</a:t>
            </a:r>
          </a:p>
          <a:p>
            <a:pPr marL="342900" indent="-342900">
              <a:buFont typeface="+mj-lt"/>
              <a:buAutoNum type="arabicPeriod"/>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0" name="Group 19">
            <a:extLst>
              <a:ext uri="{FF2B5EF4-FFF2-40B4-BE49-F238E27FC236}">
                <a16:creationId xmlns:a16="http://schemas.microsoft.com/office/drawing/2014/main" id="{5F5B4D3B-4478-204E-8951-7F9B79A417AC}"/>
              </a:ext>
            </a:extLst>
          </p:cNvPr>
          <p:cNvGrpSpPr/>
          <p:nvPr/>
        </p:nvGrpSpPr>
        <p:grpSpPr>
          <a:xfrm>
            <a:off x="457200" y="2286000"/>
            <a:ext cx="4572000" cy="3227070"/>
            <a:chOff x="317500" y="317500"/>
            <a:chExt cx="4572000" cy="3227070"/>
          </a:xfrm>
        </p:grpSpPr>
        <p:pic>
          <p:nvPicPr>
            <p:cNvPr id="18" name="PFE element 58">
              <a:extLst>
                <a:ext uri="{FF2B5EF4-FFF2-40B4-BE49-F238E27FC236}">
                  <a16:creationId xmlns:a16="http://schemas.microsoft.com/office/drawing/2014/main" id="{C4F277BD-4961-A540-BE8C-70611A4DD6F3}"/>
                </a:ext>
              </a:extLst>
            </p:cNvPr>
            <p:cNvPicPr>
              <a:picLocks/>
            </p:cNvPicPr>
            <p:nvPr/>
          </p:nvPicPr>
          <p:blipFill>
            <a:blip r:embed="rId7"/>
            <a:stretch>
              <a:fillRect/>
            </a:stretch>
          </p:blipFill>
          <p:spPr>
            <a:xfrm>
              <a:off x="317500" y="317500"/>
              <a:ext cx="4572000" cy="3227070"/>
            </a:xfrm>
            <a:prstGeom prst="rect">
              <a:avLst/>
            </a:prstGeom>
          </p:spPr>
        </p:pic>
        <p:sp>
          <p:nvSpPr>
            <p:cNvPr id="19" name="Shape_11">
              <a:extLst>
                <a:ext uri="{FF2B5EF4-FFF2-40B4-BE49-F238E27FC236}">
                  <a16:creationId xmlns:a16="http://schemas.microsoft.com/office/drawing/2014/main" id="{2AC94C17-B953-B64D-AA86-E5213FBE830D}"/>
                </a:ext>
              </a:extLst>
            </p:cNvPr>
            <p:cNvSpPr/>
            <p:nvPr/>
          </p:nvSpPr>
          <p:spPr>
            <a:xfrm>
              <a:off x="317500" y="317500"/>
              <a:ext cx="4572000" cy="32270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858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xit" presetSubtype="0" fill="hold" nodeType="withEffect">
                                  <p:stCondLst>
                                    <p:cond delay="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14" grpId="1"/>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FE element 59">
            <a:extLst>
              <a:ext uri="{FF2B5EF4-FFF2-40B4-BE49-F238E27FC236}">
                <a16:creationId xmlns:a16="http://schemas.microsoft.com/office/drawing/2014/main" id="{846C64D1-756F-3348-AF7C-8735DA0F7727}"/>
              </a:ext>
            </a:extLst>
          </p:cNvPr>
          <p:cNvPicPr>
            <a:picLocks/>
          </p:cNvPicPr>
          <p:nvPr/>
        </p:nvPicPr>
        <p:blipFill>
          <a:blip r:embed="rId3"/>
          <a:stretch>
            <a:fillRect/>
          </a:stretch>
        </p:blipFill>
        <p:spPr>
          <a:xfrm>
            <a:off x="457200" y="1599475"/>
            <a:ext cx="7772400" cy="765810"/>
          </a:xfrm>
          <a:prstGeom prst="rect">
            <a:avLst/>
          </a:prstGeom>
        </p:spPr>
      </p:pic>
      <p:sp>
        <p:nvSpPr>
          <p:cNvPr id="6" name="Rectangle 5">
            <a:extLst>
              <a:ext uri="{FF2B5EF4-FFF2-40B4-BE49-F238E27FC236}">
                <a16:creationId xmlns:a16="http://schemas.microsoft.com/office/drawing/2014/main" id="{78EAD4AA-A03B-9048-9240-8E90D778BA84}"/>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F92DF02-DF0C-3B4D-8CBE-D2FAA7E860BE}"/>
              </a:ext>
            </a:extLst>
          </p:cNvPr>
          <p:cNvSpPr txBox="1"/>
          <p:nvPr/>
        </p:nvSpPr>
        <p:spPr>
          <a:xfrm>
            <a:off x="9133242" y="2076226"/>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73F47D01-D10F-C040-A255-3386DF534D9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86200" y="2377440"/>
            <a:ext cx="4800600" cy="3188459"/>
          </a:xfrm>
          <a:prstGeom prst="rect">
            <a:avLst/>
          </a:prstGeom>
        </p:spPr>
      </p:pic>
      <p:pic>
        <p:nvPicPr>
          <p:cNvPr id="4" name="Picture 3" descr="A screenshot of a social media post&#10;&#10;Description automatically generated">
            <a:extLst>
              <a:ext uri="{FF2B5EF4-FFF2-40B4-BE49-F238E27FC236}">
                <a16:creationId xmlns:a16="http://schemas.microsoft.com/office/drawing/2014/main" id="{DD103C21-7585-3E42-877E-C8A4BD0005B5}"/>
              </a:ext>
            </a:extLst>
          </p:cNvPr>
          <p:cNvPicPr>
            <a:picLocks noChangeAspect="1"/>
          </p:cNvPicPr>
          <p:nvPr/>
        </p:nvPicPr>
        <p:blipFill>
          <a:blip r:embed="rId5"/>
          <a:stretch>
            <a:fillRect/>
          </a:stretch>
        </p:blipFill>
        <p:spPr>
          <a:xfrm>
            <a:off x="457200" y="2377440"/>
            <a:ext cx="2859857" cy="4095630"/>
          </a:xfrm>
          <a:prstGeom prst="rect">
            <a:avLst/>
          </a:prstGeom>
          <a:ln>
            <a:solidFill>
              <a:schemeClr val="bg2"/>
            </a:solidFill>
          </a:ln>
        </p:spPr>
      </p:pic>
    </p:spTree>
    <p:extLst>
      <p:ext uri="{BB962C8B-B14F-4D97-AF65-F5344CB8AC3E}">
        <p14:creationId xmlns:p14="http://schemas.microsoft.com/office/powerpoint/2010/main" val="3305248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FE element 64">
            <a:extLst>
              <a:ext uri="{FF2B5EF4-FFF2-40B4-BE49-F238E27FC236}">
                <a16:creationId xmlns:a16="http://schemas.microsoft.com/office/drawing/2014/main" id="{2D5B1D00-603F-914E-8B15-0C1B2C09D621}"/>
              </a:ext>
            </a:extLst>
          </p:cNvPr>
          <p:cNvPicPr>
            <a:picLocks/>
          </p:cNvPicPr>
          <p:nvPr/>
        </p:nvPicPr>
        <p:blipFill>
          <a:blip r:embed="rId3"/>
          <a:stretch>
            <a:fillRect/>
          </a:stretch>
        </p:blipFill>
        <p:spPr>
          <a:xfrm>
            <a:off x="365760" y="1599475"/>
            <a:ext cx="7772400" cy="765810"/>
          </a:xfrm>
          <a:prstGeom prst="rect">
            <a:avLst/>
          </a:prstGeom>
        </p:spPr>
      </p:pic>
      <p:sp>
        <p:nvSpPr>
          <p:cNvPr id="6" name="Rectangle 5">
            <a:extLst>
              <a:ext uri="{FF2B5EF4-FFF2-40B4-BE49-F238E27FC236}">
                <a16:creationId xmlns:a16="http://schemas.microsoft.com/office/drawing/2014/main" id="{78EAD4AA-A03B-9048-9240-8E90D778BA84}"/>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F92DF02-DF0C-3B4D-8CBE-D2FAA7E860BE}"/>
              </a:ext>
            </a:extLst>
          </p:cNvPr>
          <p:cNvSpPr txBox="1"/>
          <p:nvPr/>
        </p:nvSpPr>
        <p:spPr>
          <a:xfrm>
            <a:off x="9133242" y="2076226"/>
            <a:ext cx="184731" cy="369332"/>
          </a:xfrm>
          <a:prstGeom prst="rect">
            <a:avLst/>
          </a:prstGeom>
          <a:noFill/>
        </p:spPr>
        <p:txBody>
          <a:bodyPr wrap="none" rtlCol="0">
            <a:spAutoFit/>
          </a:bodyPr>
          <a:lstStyle/>
          <a:p>
            <a:endParaRPr lang="en-US" dirty="0"/>
          </a:p>
        </p:txBody>
      </p:sp>
      <p:pic>
        <p:nvPicPr>
          <p:cNvPr id="4" name="Picture 3" descr="A screenshot of a cell phone&#10;&#10;Description automatically generated">
            <a:extLst>
              <a:ext uri="{FF2B5EF4-FFF2-40B4-BE49-F238E27FC236}">
                <a16:creationId xmlns:a16="http://schemas.microsoft.com/office/drawing/2014/main" id="{549EAE7D-2848-834F-85EF-C34F07CF2D81}"/>
              </a:ext>
            </a:extLst>
          </p:cNvPr>
          <p:cNvPicPr>
            <a:picLocks noChangeAspect="1"/>
          </p:cNvPicPr>
          <p:nvPr/>
        </p:nvPicPr>
        <p:blipFill>
          <a:blip r:embed="rId4"/>
          <a:stretch>
            <a:fillRect/>
          </a:stretch>
        </p:blipFill>
        <p:spPr>
          <a:xfrm>
            <a:off x="457200" y="2377440"/>
            <a:ext cx="2836705" cy="4081195"/>
          </a:xfrm>
          <a:prstGeom prst="rect">
            <a:avLst/>
          </a:prstGeom>
          <a:ln>
            <a:solidFill>
              <a:schemeClr val="bg2"/>
            </a:solidFill>
          </a:ln>
        </p:spPr>
      </p:pic>
    </p:spTree>
    <p:extLst>
      <p:ext uri="{BB962C8B-B14F-4D97-AF65-F5344CB8AC3E}">
        <p14:creationId xmlns:p14="http://schemas.microsoft.com/office/powerpoint/2010/main" val="1870378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fehide68" hidden="1">
            <a:extLst>
              <a:ext uri="{FF2B5EF4-FFF2-40B4-BE49-F238E27FC236}">
                <a16:creationId xmlns:a16="http://schemas.microsoft.com/office/drawing/2014/main" id="{986E9383-DD46-874D-A8BF-3FEAC2081C13}"/>
              </a:ext>
            </a:extLst>
          </p:cNvPr>
          <p:cNvSpPr>
            <a:spLocks noGrp="1"/>
          </p:cNvSpPr>
          <p:nvPr>
            <p:ph type="ctrTitle"/>
          </p:nvPr>
        </p:nvSpPr>
        <p:spPr>
          <a:xfrm>
            <a:off x="365760" y="1600200"/>
            <a:ext cx="7772400" cy="764360"/>
          </a:xfrm>
          <a:solidFill>
            <a:schemeClr val="accent1"/>
          </a:solidFill>
        </p:spPr>
        <p:txBody>
          <a:bodyPr>
            <a:noAutofit/>
          </a:bodyPr>
          <a:lstStyle/>
          <a:p>
            <a:r>
              <a:rPr lang="en-US" dirty="0"/>
              <a:t>What’s your guess?</a:t>
            </a:r>
          </a:p>
        </p:txBody>
      </p:sp>
      <p:grpSp>
        <p:nvGrpSpPr>
          <p:cNvPr id="13" name="Group 12">
            <a:extLst>
              <a:ext uri="{FF2B5EF4-FFF2-40B4-BE49-F238E27FC236}">
                <a16:creationId xmlns:a16="http://schemas.microsoft.com/office/drawing/2014/main" id="{125E3E65-6679-394C-ABB2-CC5558E49623}"/>
              </a:ext>
            </a:extLst>
          </p:cNvPr>
          <p:cNvGrpSpPr/>
          <p:nvPr/>
        </p:nvGrpSpPr>
        <p:grpSpPr>
          <a:xfrm>
            <a:off x="365760" y="1599475"/>
            <a:ext cx="7772400" cy="765810"/>
            <a:chOff x="317500" y="317500"/>
            <a:chExt cx="7772400" cy="765810"/>
          </a:xfrm>
        </p:grpSpPr>
        <p:pic>
          <p:nvPicPr>
            <p:cNvPr id="11" name="PFE element 68">
              <a:extLst>
                <a:ext uri="{FF2B5EF4-FFF2-40B4-BE49-F238E27FC236}">
                  <a16:creationId xmlns:a16="http://schemas.microsoft.com/office/drawing/2014/main" id="{4919F29A-D20E-FE4B-B555-9C6430DB7F9E}"/>
                </a:ext>
              </a:extLst>
            </p:cNvPr>
            <p:cNvPicPr>
              <a:picLocks/>
            </p:cNvPicPr>
            <p:nvPr/>
          </p:nvPicPr>
          <p:blipFill>
            <a:blip r:embed="rId3"/>
            <a:stretch>
              <a:fillRect/>
            </a:stretch>
          </p:blipFill>
          <p:spPr>
            <a:xfrm>
              <a:off x="317500" y="317500"/>
              <a:ext cx="7772400" cy="765810"/>
            </a:xfrm>
            <a:prstGeom prst="rect">
              <a:avLst/>
            </a:prstGeom>
          </p:spPr>
        </p:pic>
        <p:sp>
          <p:nvSpPr>
            <p:cNvPr id="12" name="Shape_12">
              <a:extLst>
                <a:ext uri="{FF2B5EF4-FFF2-40B4-BE49-F238E27FC236}">
                  <a16:creationId xmlns:a16="http://schemas.microsoft.com/office/drawing/2014/main" id="{285743F7-F535-B347-BC3A-9E1B20D1458D}"/>
                </a:ext>
              </a:extLst>
            </p:cNvPr>
            <p:cNvSpPr/>
            <p:nvPr/>
          </p:nvSpPr>
          <p:spPr>
            <a:xfrm>
              <a:off x="317500" y="317500"/>
              <a:ext cx="7772400" cy="7658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6705E8E4-D25A-3544-B12F-DB67A30C22FC}"/>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2371B8-A0B8-FE41-B6CC-116490B676FB}"/>
              </a:ext>
            </a:extLst>
          </p:cNvPr>
          <p:cNvPicPr>
            <a:picLocks noChangeAspect="1"/>
          </p:cNvPicPr>
          <p:nvPr/>
        </p:nvPicPr>
        <p:blipFill>
          <a:blip r:embed="rId4"/>
          <a:stretch>
            <a:fillRect/>
          </a:stretch>
        </p:blipFill>
        <p:spPr>
          <a:xfrm>
            <a:off x="582269" y="2787780"/>
            <a:ext cx="7979462" cy="2247277"/>
          </a:xfrm>
          <a:prstGeom prst="rect">
            <a:avLst/>
          </a:prstGeom>
        </p:spPr>
      </p:pic>
      <p:sp>
        <p:nvSpPr>
          <p:cNvPr id="5" name="Rectangle 4">
            <a:extLst>
              <a:ext uri="{FF2B5EF4-FFF2-40B4-BE49-F238E27FC236}">
                <a16:creationId xmlns:a16="http://schemas.microsoft.com/office/drawing/2014/main" id="{7A6C62F3-4A50-3B4B-8761-8470D35F4977}"/>
              </a:ext>
            </a:extLst>
          </p:cNvPr>
          <p:cNvSpPr/>
          <p:nvPr/>
        </p:nvSpPr>
        <p:spPr>
          <a:xfrm>
            <a:off x="3259666" y="2755352"/>
            <a:ext cx="3257366" cy="2452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8" name="Rectangle 7">
            <a:extLst>
              <a:ext uri="{FF2B5EF4-FFF2-40B4-BE49-F238E27FC236}">
                <a16:creationId xmlns:a16="http://schemas.microsoft.com/office/drawing/2014/main" id="{2F054897-9F5A-9049-812D-981B116ADFC0}"/>
              </a:ext>
            </a:extLst>
          </p:cNvPr>
          <p:cNvSpPr/>
          <p:nvPr/>
        </p:nvSpPr>
        <p:spPr>
          <a:xfrm>
            <a:off x="5884336" y="2755352"/>
            <a:ext cx="2735815" cy="2452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
        <p:nvSpPr>
          <p:cNvPr id="10" name="pfehide73" hidden="1">
            <a:extLst>
              <a:ext uri="{FF2B5EF4-FFF2-40B4-BE49-F238E27FC236}">
                <a16:creationId xmlns:a16="http://schemas.microsoft.com/office/drawing/2014/main" id="{6DBD52DB-5607-D44D-B8EA-8EB50702A361}"/>
              </a:ext>
            </a:extLst>
          </p:cNvPr>
          <p:cNvSpPr txBox="1">
            <a:spLocks/>
          </p:cNvSpPr>
          <p:nvPr/>
        </p:nvSpPr>
        <p:spPr>
          <a:xfrm>
            <a:off x="6140096" y="3183316"/>
            <a:ext cx="2312415" cy="980103"/>
          </a:xfrm>
          <a:prstGeom prst="rect">
            <a:avLst/>
          </a:prstGeom>
          <a:solidFill>
            <a:schemeClr val="accent1"/>
          </a:solidFill>
        </p:spPr>
        <p:txBody>
          <a:bodyPr vert="horz" lIns="91440" tIns="45720" rIns="91440" bIns="45720" rtlCol="0" anchor="t">
            <a:normAutofit/>
          </a:bodyPr>
          <a:lstStyle>
            <a:defPPr>
              <a:defRPr lang="en-US"/>
            </a:defPPr>
            <a:lvl1pPr marL="0"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0" dirty="0"/>
              <a:t>Peer </a:t>
            </a:r>
          </a:p>
          <a:p>
            <a:pPr algn="ctr"/>
            <a:r>
              <a:rPr lang="en-US" sz="2000" b="0" dirty="0"/>
              <a:t>Pressure</a:t>
            </a:r>
          </a:p>
        </p:txBody>
      </p:sp>
      <p:grpSp>
        <p:nvGrpSpPr>
          <p:cNvPr id="17" name="Group 16">
            <a:extLst>
              <a:ext uri="{FF2B5EF4-FFF2-40B4-BE49-F238E27FC236}">
                <a16:creationId xmlns:a16="http://schemas.microsoft.com/office/drawing/2014/main" id="{1C2499D1-1A0D-0741-BC90-DD2472ACDCB7}"/>
              </a:ext>
            </a:extLst>
          </p:cNvPr>
          <p:cNvGrpSpPr/>
          <p:nvPr/>
        </p:nvGrpSpPr>
        <p:grpSpPr>
          <a:xfrm>
            <a:off x="6134253" y="3181734"/>
            <a:ext cx="2324100" cy="983267"/>
            <a:chOff x="317500" y="317500"/>
            <a:chExt cx="2324100" cy="983267"/>
          </a:xfrm>
        </p:grpSpPr>
        <p:pic>
          <p:nvPicPr>
            <p:cNvPr id="15" name="PFE element 73">
              <a:extLst>
                <a:ext uri="{FF2B5EF4-FFF2-40B4-BE49-F238E27FC236}">
                  <a16:creationId xmlns:a16="http://schemas.microsoft.com/office/drawing/2014/main" id="{D574A62B-F92F-FE42-9BE0-CFFF6B2AF93C}"/>
                </a:ext>
              </a:extLst>
            </p:cNvPr>
            <p:cNvPicPr>
              <a:picLocks/>
            </p:cNvPicPr>
            <p:nvPr/>
          </p:nvPicPr>
          <p:blipFill>
            <a:blip r:embed="rId5"/>
            <a:stretch>
              <a:fillRect/>
            </a:stretch>
          </p:blipFill>
          <p:spPr>
            <a:xfrm>
              <a:off x="317500" y="317500"/>
              <a:ext cx="2324100" cy="983267"/>
            </a:xfrm>
            <a:prstGeom prst="rect">
              <a:avLst/>
            </a:prstGeom>
          </p:spPr>
        </p:pic>
        <p:sp>
          <p:nvSpPr>
            <p:cNvPr id="16" name="Shape_13">
              <a:extLst>
                <a:ext uri="{FF2B5EF4-FFF2-40B4-BE49-F238E27FC236}">
                  <a16:creationId xmlns:a16="http://schemas.microsoft.com/office/drawing/2014/main" id="{B13B89D8-1B6F-274F-8735-2C0C17EC56D9}"/>
                </a:ext>
              </a:extLst>
            </p:cNvPr>
            <p:cNvSpPr/>
            <p:nvPr/>
          </p:nvSpPr>
          <p:spPr>
            <a:xfrm>
              <a:off x="317500" y="317500"/>
              <a:ext cx="2324100" cy="983267"/>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6925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0BB6DD2-9966-1247-A535-9C8448898331}"/>
              </a:ext>
            </a:extLst>
          </p:cNvPr>
          <p:cNvSpPr/>
          <p:nvPr/>
        </p:nvSpPr>
        <p:spPr>
          <a:xfrm>
            <a:off x="5032383" y="2443612"/>
            <a:ext cx="4370832" cy="2560320"/>
          </a:xfrm>
          <a:prstGeom prst="rect">
            <a:avLst/>
          </a:prstGeom>
          <a:solidFill>
            <a:srgbClr val="C8F4FB"/>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FE element 75">
            <a:extLst>
              <a:ext uri="{FF2B5EF4-FFF2-40B4-BE49-F238E27FC236}">
                <a16:creationId xmlns:a16="http://schemas.microsoft.com/office/drawing/2014/main" id="{97DB04FE-F3F0-DF42-8301-6C1BE7AD1C49}"/>
              </a:ext>
            </a:extLst>
          </p:cNvPr>
          <p:cNvPicPr>
            <a:picLocks/>
          </p:cNvPicPr>
          <p:nvPr/>
        </p:nvPicPr>
        <p:blipFill>
          <a:blip r:embed="rId3"/>
          <a:stretch>
            <a:fillRect/>
          </a:stretch>
        </p:blipFill>
        <p:spPr>
          <a:xfrm>
            <a:off x="365760" y="1599475"/>
            <a:ext cx="7772400" cy="765810"/>
          </a:xfrm>
          <a:prstGeom prst="rect">
            <a:avLst/>
          </a:prstGeom>
        </p:spPr>
      </p:pic>
      <p:sp>
        <p:nvSpPr>
          <p:cNvPr id="4" name="Rectangle 3">
            <a:extLst>
              <a:ext uri="{FF2B5EF4-FFF2-40B4-BE49-F238E27FC236}">
                <a16:creationId xmlns:a16="http://schemas.microsoft.com/office/drawing/2014/main" id="{6705E8E4-D25A-3544-B12F-DB67A30C22FC}"/>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fehide77" hidden="1">
            <a:extLst>
              <a:ext uri="{FF2B5EF4-FFF2-40B4-BE49-F238E27FC236}">
                <a16:creationId xmlns:a16="http://schemas.microsoft.com/office/drawing/2014/main" id="{87BC18D8-F6FC-964A-B07B-FEAD07BB8F71}"/>
              </a:ext>
            </a:extLst>
          </p:cNvPr>
          <p:cNvSpPr txBox="1">
            <a:spLocks/>
          </p:cNvSpPr>
          <p:nvPr/>
        </p:nvSpPr>
        <p:spPr>
          <a:xfrm>
            <a:off x="-81280" y="2709862"/>
            <a:ext cx="10515600" cy="4351338"/>
          </a:xfrm>
          <a:prstGeom prst="rect">
            <a:avLst/>
          </a:prstGeom>
          <a:solidFill>
            <a:schemeClr val="accent1"/>
          </a:solidFill>
        </p:spPr>
        <p:txBody>
          <a:bodyPr vert="horz" lIns="91440" tIns="45720" rIns="91440" bIns="45720" rtlCol="0">
            <a:normAutofit/>
          </a:bodyPr>
          <a:lstStyle>
            <a:defPPr>
              <a:defRPr lang="en-US"/>
            </a:defPPr>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anyone get hurt? </a:t>
            </a:r>
          </a:p>
          <a:p>
            <a:pPr lvl="1" algn="l">
              <a:lnSpc>
                <a:spcPct val="100000"/>
              </a:lnSpc>
              <a:spcBef>
                <a:spcPts val="1000"/>
              </a:spcBef>
            </a:pPr>
            <a:endPar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anyone get in trouble? </a:t>
            </a:r>
          </a:p>
          <a:p>
            <a:pPr lvl="1" algn="l">
              <a:lnSpc>
                <a:spcPct val="100000"/>
              </a:lnSpc>
              <a:spcBef>
                <a:spcPts val="1000"/>
              </a:spcBef>
            </a:pPr>
            <a:endPar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lvl="1" algn="l">
              <a:lnSpc>
                <a:spcPct val="100000"/>
              </a:lnSpc>
              <a:spcBef>
                <a:spcPts val="1000"/>
              </a:spcBef>
            </a:pPr>
            <a:r>
              <a:rPr lang="en-US" sz="2600" dirty="0">
                <a:solidFill>
                  <a:srgbClr val="005B89"/>
                </a:solidFill>
                <a:latin typeface="Open Sans" panose="020B0606030504020204" pitchFamily="34" charset="0"/>
                <a:ea typeface="Open Sans" panose="020B0606030504020204" pitchFamily="34" charset="0"/>
                <a:cs typeface="Open Sans" panose="020B0606030504020204" pitchFamily="34" charset="0"/>
              </a:rPr>
              <a:t>Could anything bad happen?</a:t>
            </a:r>
          </a:p>
          <a:p>
            <a:pPr>
              <a:lnSpc>
                <a:spcPct val="100000"/>
              </a:lnSpc>
            </a:pPr>
            <a:endParaRPr lang="en-US" sz="2600" dirty="0">
              <a:solidFill>
                <a:srgbClr val="005B89"/>
              </a:solidFill>
            </a:endParaRPr>
          </a:p>
        </p:txBody>
      </p:sp>
      <p:grpSp>
        <p:nvGrpSpPr>
          <p:cNvPr id="22" name="Group 21">
            <a:extLst>
              <a:ext uri="{FF2B5EF4-FFF2-40B4-BE49-F238E27FC236}">
                <a16:creationId xmlns:a16="http://schemas.microsoft.com/office/drawing/2014/main" id="{505EA2BA-FD47-7840-A6E7-F6AA0AD8B6A0}"/>
              </a:ext>
            </a:extLst>
          </p:cNvPr>
          <p:cNvGrpSpPr/>
          <p:nvPr/>
        </p:nvGrpSpPr>
        <p:grpSpPr>
          <a:xfrm>
            <a:off x="-81280" y="2706211"/>
            <a:ext cx="10515600" cy="4358640"/>
            <a:chOff x="317500" y="317500"/>
            <a:chExt cx="10515600" cy="4358640"/>
          </a:xfrm>
        </p:grpSpPr>
        <p:pic>
          <p:nvPicPr>
            <p:cNvPr id="19" name="PFE element 77">
              <a:extLst>
                <a:ext uri="{FF2B5EF4-FFF2-40B4-BE49-F238E27FC236}">
                  <a16:creationId xmlns:a16="http://schemas.microsoft.com/office/drawing/2014/main" id="{2BDB5A0A-359D-D34F-BA20-0ED6BF66CC84}"/>
                </a:ext>
              </a:extLst>
            </p:cNvPr>
            <p:cNvPicPr>
              <a:picLocks/>
            </p:cNvPicPr>
            <p:nvPr/>
          </p:nvPicPr>
          <p:blipFill>
            <a:blip r:embed="rId4"/>
            <a:stretch>
              <a:fillRect/>
            </a:stretch>
          </p:blipFill>
          <p:spPr>
            <a:xfrm>
              <a:off x="317500" y="317500"/>
              <a:ext cx="10515600" cy="4358640"/>
            </a:xfrm>
            <a:prstGeom prst="rect">
              <a:avLst/>
            </a:prstGeom>
          </p:spPr>
        </p:pic>
        <p:sp>
          <p:nvSpPr>
            <p:cNvPr id="21" name="Shape_14">
              <a:extLst>
                <a:ext uri="{FF2B5EF4-FFF2-40B4-BE49-F238E27FC236}">
                  <a16:creationId xmlns:a16="http://schemas.microsoft.com/office/drawing/2014/main" id="{2AB364D4-C734-0F4E-A483-D53FCF8DCB21}"/>
                </a:ext>
              </a:extLst>
            </p:cNvPr>
            <p:cNvSpPr/>
            <p:nvPr/>
          </p:nvSpPr>
          <p:spPr>
            <a:xfrm>
              <a:off x="317500" y="317500"/>
              <a:ext cx="10515600" cy="43586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FBCBBB64-9B59-2640-994F-4E5FC70D733E}"/>
              </a:ext>
            </a:extLst>
          </p:cNvPr>
          <p:cNvPicPr>
            <a:picLocks noChangeAspect="1"/>
          </p:cNvPicPr>
          <p:nvPr/>
        </p:nvPicPr>
        <p:blipFill>
          <a:blip r:embed="rId5"/>
          <a:stretch>
            <a:fillRect/>
          </a:stretch>
        </p:blipFill>
        <p:spPr>
          <a:xfrm>
            <a:off x="5377180" y="3489959"/>
            <a:ext cx="942340" cy="942340"/>
          </a:xfrm>
          <a:prstGeom prst="rect">
            <a:avLst/>
          </a:prstGeom>
        </p:spPr>
      </p:pic>
      <p:pic>
        <p:nvPicPr>
          <p:cNvPr id="9" name="Picture 8">
            <a:extLst>
              <a:ext uri="{FF2B5EF4-FFF2-40B4-BE49-F238E27FC236}">
                <a16:creationId xmlns:a16="http://schemas.microsoft.com/office/drawing/2014/main" id="{A114173F-5838-C74A-BF8A-2706BDD202C1}"/>
              </a:ext>
            </a:extLst>
          </p:cNvPr>
          <p:cNvPicPr>
            <a:picLocks noChangeAspect="1"/>
          </p:cNvPicPr>
          <p:nvPr/>
        </p:nvPicPr>
        <p:blipFill>
          <a:blip r:embed="rId6"/>
          <a:stretch>
            <a:fillRect/>
          </a:stretch>
        </p:blipFill>
        <p:spPr>
          <a:xfrm>
            <a:off x="5377180" y="4605407"/>
            <a:ext cx="942340" cy="942340"/>
          </a:xfrm>
          <a:prstGeom prst="rect">
            <a:avLst/>
          </a:prstGeom>
        </p:spPr>
      </p:pic>
      <p:pic>
        <p:nvPicPr>
          <p:cNvPr id="10" name="Picture 9">
            <a:extLst>
              <a:ext uri="{FF2B5EF4-FFF2-40B4-BE49-F238E27FC236}">
                <a16:creationId xmlns:a16="http://schemas.microsoft.com/office/drawing/2014/main" id="{2C0F0F8B-9FAE-1E44-A6E6-19B52EB56655}"/>
              </a:ext>
            </a:extLst>
          </p:cNvPr>
          <p:cNvPicPr>
            <a:picLocks noChangeAspect="1"/>
          </p:cNvPicPr>
          <p:nvPr/>
        </p:nvPicPr>
        <p:blipFill>
          <a:blip r:embed="rId7"/>
          <a:stretch>
            <a:fillRect/>
          </a:stretch>
        </p:blipFill>
        <p:spPr>
          <a:xfrm>
            <a:off x="5377180" y="2387105"/>
            <a:ext cx="942340" cy="942340"/>
          </a:xfrm>
          <a:prstGeom prst="rect">
            <a:avLst/>
          </a:prstGeom>
        </p:spPr>
      </p:pic>
      <p:pic>
        <p:nvPicPr>
          <p:cNvPr id="16" name="Picture 15">
            <a:extLst>
              <a:ext uri="{FF2B5EF4-FFF2-40B4-BE49-F238E27FC236}">
                <a16:creationId xmlns:a16="http://schemas.microsoft.com/office/drawing/2014/main" id="{AA12B50E-8BF5-004E-A098-17C6471CF637}"/>
              </a:ext>
            </a:extLst>
          </p:cNvPr>
          <p:cNvPicPr>
            <a:picLocks noChangeAspect="1"/>
          </p:cNvPicPr>
          <p:nvPr/>
        </p:nvPicPr>
        <p:blipFill>
          <a:blip r:embed="rId8"/>
          <a:stretch>
            <a:fillRect/>
          </a:stretch>
        </p:blipFill>
        <p:spPr>
          <a:xfrm>
            <a:off x="5111895" y="2806254"/>
            <a:ext cx="5957723" cy="2647877"/>
          </a:xfrm>
          <a:prstGeom prst="rect">
            <a:avLst/>
          </a:prstGeom>
        </p:spPr>
      </p:pic>
      <p:sp>
        <p:nvSpPr>
          <p:cNvPr id="17" name="pfehide82" hidden="1">
            <a:extLst>
              <a:ext uri="{FF2B5EF4-FFF2-40B4-BE49-F238E27FC236}">
                <a16:creationId xmlns:a16="http://schemas.microsoft.com/office/drawing/2014/main" id="{23E80EA8-4DF1-104C-AFBF-128ED57B91FE}"/>
              </a:ext>
            </a:extLst>
          </p:cNvPr>
          <p:cNvSpPr/>
          <p:nvPr/>
        </p:nvSpPr>
        <p:spPr>
          <a:xfrm>
            <a:off x="457200" y="2514600"/>
            <a:ext cx="4370832" cy="2970044"/>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Describe a peer pressure situation in </a:t>
            </a:r>
            <a:b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a couple sentences.</a:t>
            </a:r>
          </a:p>
          <a:p>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choices does the person being pressured have?</a:t>
            </a:r>
          </a:p>
          <a:p>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Give at least 3 different choices.</a:t>
            </a:r>
          </a:p>
          <a:p>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At least one choice should be a good choice that avoids a Yes Mess!</a:t>
            </a:r>
          </a:p>
          <a:p>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6" name="Group 25">
            <a:extLst>
              <a:ext uri="{FF2B5EF4-FFF2-40B4-BE49-F238E27FC236}">
                <a16:creationId xmlns:a16="http://schemas.microsoft.com/office/drawing/2014/main" id="{EFB7824B-F6B4-C341-8AD9-45E4BA949F0D}"/>
              </a:ext>
            </a:extLst>
          </p:cNvPr>
          <p:cNvGrpSpPr/>
          <p:nvPr/>
        </p:nvGrpSpPr>
        <p:grpSpPr>
          <a:xfrm>
            <a:off x="457200" y="2514600"/>
            <a:ext cx="4370070" cy="2971800"/>
            <a:chOff x="317500" y="317500"/>
            <a:chExt cx="4370070" cy="2971800"/>
          </a:xfrm>
        </p:grpSpPr>
        <p:pic>
          <p:nvPicPr>
            <p:cNvPr id="24" name="PFE element 82">
              <a:extLst>
                <a:ext uri="{FF2B5EF4-FFF2-40B4-BE49-F238E27FC236}">
                  <a16:creationId xmlns:a16="http://schemas.microsoft.com/office/drawing/2014/main" id="{518AB283-8F8B-5D4B-B43E-492B6333927F}"/>
                </a:ext>
              </a:extLst>
            </p:cNvPr>
            <p:cNvPicPr>
              <a:picLocks/>
            </p:cNvPicPr>
            <p:nvPr/>
          </p:nvPicPr>
          <p:blipFill>
            <a:blip r:embed="rId9"/>
            <a:stretch>
              <a:fillRect/>
            </a:stretch>
          </p:blipFill>
          <p:spPr>
            <a:xfrm>
              <a:off x="317500" y="317500"/>
              <a:ext cx="4370070" cy="2971800"/>
            </a:xfrm>
            <a:prstGeom prst="rect">
              <a:avLst/>
            </a:prstGeom>
          </p:spPr>
        </p:pic>
        <p:sp>
          <p:nvSpPr>
            <p:cNvPr id="25" name="Shape_15">
              <a:extLst>
                <a:ext uri="{FF2B5EF4-FFF2-40B4-BE49-F238E27FC236}">
                  <a16:creationId xmlns:a16="http://schemas.microsoft.com/office/drawing/2014/main" id="{6E2A7526-40CD-0042-A7EC-113090A8DA79}"/>
                </a:ext>
              </a:extLst>
            </p:cNvPr>
            <p:cNvSpPr/>
            <p:nvPr/>
          </p:nvSpPr>
          <p:spPr>
            <a:xfrm>
              <a:off x="317500" y="317500"/>
              <a:ext cx="4370070" cy="29718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fehide83" hidden="1">
            <a:extLst>
              <a:ext uri="{FF2B5EF4-FFF2-40B4-BE49-F238E27FC236}">
                <a16:creationId xmlns:a16="http://schemas.microsoft.com/office/drawing/2014/main" id="{CC59096B-CE1A-1E40-B6F7-4292D6B937DD}"/>
              </a:ext>
            </a:extLst>
          </p:cNvPr>
          <p:cNvSpPr/>
          <p:nvPr/>
        </p:nvSpPr>
        <p:spPr>
          <a:xfrm>
            <a:off x="457200" y="2514599"/>
            <a:ext cx="3967701" cy="2939531"/>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1. Read through the card.</a:t>
            </a:r>
          </a:p>
          <a:p>
            <a:pPr>
              <a:spcBef>
                <a:spcPts val="700"/>
              </a:spcBef>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2. Discuss:</a:t>
            </a:r>
          </a:p>
          <a:p>
            <a:pPr marL="285750" indent="-285750">
              <a:spcBef>
                <a:spcPts val="700"/>
              </a:spcBef>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Is this peer pressure positive or negative?</a:t>
            </a:r>
          </a:p>
          <a:p>
            <a:pPr marL="285750" indent="-285750">
              <a:spcBef>
                <a:spcPts val="700"/>
              </a:spcBef>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Which choice(s) could avoid a Yes Mess?</a:t>
            </a:r>
          </a:p>
          <a:p>
            <a:pPr marL="285750" indent="-285750">
              <a:spcBef>
                <a:spcPts val="700"/>
              </a:spcBef>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Can you think of any other choices (not included) that could also avoid a Yes Mess?</a:t>
            </a:r>
          </a:p>
        </p:txBody>
      </p:sp>
      <p:grpSp>
        <p:nvGrpSpPr>
          <p:cNvPr id="30" name="Group 29">
            <a:extLst>
              <a:ext uri="{FF2B5EF4-FFF2-40B4-BE49-F238E27FC236}">
                <a16:creationId xmlns:a16="http://schemas.microsoft.com/office/drawing/2014/main" id="{B8787A72-6A62-6945-84FB-5D4195754FEC}"/>
              </a:ext>
            </a:extLst>
          </p:cNvPr>
          <p:cNvGrpSpPr/>
          <p:nvPr/>
        </p:nvGrpSpPr>
        <p:grpSpPr>
          <a:xfrm>
            <a:off x="457200" y="2514599"/>
            <a:ext cx="3966210" cy="2937510"/>
            <a:chOff x="317500" y="317500"/>
            <a:chExt cx="3966210" cy="2937510"/>
          </a:xfrm>
        </p:grpSpPr>
        <p:pic>
          <p:nvPicPr>
            <p:cNvPr id="28" name="PFE element 83">
              <a:extLst>
                <a:ext uri="{FF2B5EF4-FFF2-40B4-BE49-F238E27FC236}">
                  <a16:creationId xmlns:a16="http://schemas.microsoft.com/office/drawing/2014/main" id="{7E8BB837-F408-8A4D-A868-0136EB596403}"/>
                </a:ext>
              </a:extLst>
            </p:cNvPr>
            <p:cNvPicPr>
              <a:picLocks/>
            </p:cNvPicPr>
            <p:nvPr/>
          </p:nvPicPr>
          <p:blipFill>
            <a:blip r:embed="rId10"/>
            <a:stretch>
              <a:fillRect/>
            </a:stretch>
          </p:blipFill>
          <p:spPr>
            <a:xfrm>
              <a:off x="317500" y="317500"/>
              <a:ext cx="3966210" cy="2937510"/>
            </a:xfrm>
            <a:prstGeom prst="rect">
              <a:avLst/>
            </a:prstGeom>
          </p:spPr>
        </p:pic>
        <p:sp>
          <p:nvSpPr>
            <p:cNvPr id="29" name="Shape_16">
              <a:extLst>
                <a:ext uri="{FF2B5EF4-FFF2-40B4-BE49-F238E27FC236}">
                  <a16:creationId xmlns:a16="http://schemas.microsoft.com/office/drawing/2014/main" id="{6781E063-153D-9B40-A525-881CE085B61B}"/>
                </a:ext>
              </a:extLst>
            </p:cNvPr>
            <p:cNvSpPr/>
            <p:nvPr/>
          </p:nvSpPr>
          <p:spPr>
            <a:xfrm>
              <a:off x="317500" y="317500"/>
              <a:ext cx="3966210" cy="29375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pfehide84" hidden="1">
            <a:extLst>
              <a:ext uri="{FF2B5EF4-FFF2-40B4-BE49-F238E27FC236}">
                <a16:creationId xmlns:a16="http://schemas.microsoft.com/office/drawing/2014/main" id="{729F2A41-261E-584A-A9D2-30D6903C41EF}"/>
              </a:ext>
            </a:extLst>
          </p:cNvPr>
          <p:cNvSpPr/>
          <p:nvPr/>
        </p:nvSpPr>
        <p:spPr>
          <a:xfrm>
            <a:off x="457201" y="2514600"/>
            <a:ext cx="4114800" cy="3741559"/>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Have you ever made a choice that was different from a choice that a friend made?</a:t>
            </a:r>
          </a:p>
          <a:p>
            <a:pPr marL="285750" indent="-285750">
              <a:buFont typeface="Arial" panose="020B0604020202020204" pitchFamily="34" charset="0"/>
              <a:buChar char="•"/>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Have you ever made the same choice as a friend and then feel bad about it afterwards?</a:t>
            </a:r>
          </a:p>
          <a:p>
            <a:pPr marL="285750" indent="-285750">
              <a:buFont typeface="Arial" panose="020B0604020202020204" pitchFamily="34" charset="0"/>
              <a:buChar char="•"/>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Can you promise to think more carefully about these Yes Mess questions the next time you have to make a hard decision that involves a peer?</a:t>
            </a:r>
          </a:p>
          <a:p>
            <a:pPr marL="285750" indent="-285750">
              <a:buFont typeface="Arial" panose="020B0604020202020204" pitchFamily="34" charset="0"/>
              <a:buChar char="•"/>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1ED263A0-2177-314A-A8E8-87270C0DB66C}"/>
              </a:ext>
            </a:extLst>
          </p:cNvPr>
          <p:cNvGrpSpPr/>
          <p:nvPr/>
        </p:nvGrpSpPr>
        <p:grpSpPr>
          <a:xfrm>
            <a:off x="457201" y="2514600"/>
            <a:ext cx="4114800" cy="3749040"/>
            <a:chOff x="317500" y="317500"/>
            <a:chExt cx="4114800" cy="3749040"/>
          </a:xfrm>
        </p:grpSpPr>
        <p:pic>
          <p:nvPicPr>
            <p:cNvPr id="32" name="PFE element 84">
              <a:extLst>
                <a:ext uri="{FF2B5EF4-FFF2-40B4-BE49-F238E27FC236}">
                  <a16:creationId xmlns:a16="http://schemas.microsoft.com/office/drawing/2014/main" id="{C8157C68-5ED5-8644-BD65-7280BF3C2A4B}"/>
                </a:ext>
              </a:extLst>
            </p:cNvPr>
            <p:cNvPicPr>
              <a:picLocks/>
            </p:cNvPicPr>
            <p:nvPr/>
          </p:nvPicPr>
          <p:blipFill>
            <a:blip r:embed="rId11"/>
            <a:stretch>
              <a:fillRect/>
            </a:stretch>
          </p:blipFill>
          <p:spPr>
            <a:xfrm>
              <a:off x="317500" y="317500"/>
              <a:ext cx="4114800" cy="3749040"/>
            </a:xfrm>
            <a:prstGeom prst="rect">
              <a:avLst/>
            </a:prstGeom>
          </p:spPr>
        </p:pic>
        <p:sp>
          <p:nvSpPr>
            <p:cNvPr id="33" name="Shape_17">
              <a:extLst>
                <a:ext uri="{FF2B5EF4-FFF2-40B4-BE49-F238E27FC236}">
                  <a16:creationId xmlns:a16="http://schemas.microsoft.com/office/drawing/2014/main" id="{ED9A03DC-34DE-9A47-A937-9D6FB076FE36}"/>
                </a:ext>
              </a:extLst>
            </p:cNvPr>
            <p:cNvSpPr/>
            <p:nvPr/>
          </p:nvSpPr>
          <p:spPr>
            <a:xfrm>
              <a:off x="317500" y="317500"/>
              <a:ext cx="4114800" cy="37490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2581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7" grpId="0"/>
      <p:bldP spid="17" grpId="1"/>
      <p:bldP spid="18" grpId="0"/>
      <p:bldP spid="18" grpId="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BA954757-8B06-EE44-B6BC-BB753CA6E5BF}"/>
              </a:ext>
            </a:extLst>
          </p:cNvPr>
          <p:cNvPicPr>
            <a:picLocks noChangeAspect="1"/>
          </p:cNvPicPr>
          <p:nvPr/>
        </p:nvPicPr>
        <p:blipFill rotWithShape="1">
          <a:blip r:embed="rId3">
            <a:extLst>
              <a:ext uri="{28A0092B-C50C-407E-A947-70E740481C1C}">
                <a14:useLocalDpi xmlns:a14="http://schemas.microsoft.com/office/drawing/2010/main"/>
              </a:ext>
            </a:extLst>
          </a:blip>
          <a:srcRect r="-1922"/>
          <a:stretch/>
        </p:blipFill>
        <p:spPr>
          <a:xfrm>
            <a:off x="6035741" y="3628838"/>
            <a:ext cx="2620868" cy="1747245"/>
          </a:xfrm>
          <a:prstGeom prst="rect">
            <a:avLst/>
          </a:prstGeom>
        </p:spPr>
      </p:pic>
      <p:pic>
        <p:nvPicPr>
          <p:cNvPr id="37" name="Picture 36">
            <a:extLst>
              <a:ext uri="{FF2B5EF4-FFF2-40B4-BE49-F238E27FC236}">
                <a16:creationId xmlns:a16="http://schemas.microsoft.com/office/drawing/2014/main" id="{499C4EF1-B8A6-A346-BB36-84FC665827B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83764" y="3662860"/>
            <a:ext cx="2557479" cy="1704986"/>
          </a:xfrm>
          <a:prstGeom prst="rect">
            <a:avLst/>
          </a:prstGeom>
        </p:spPr>
      </p:pic>
      <p:pic>
        <p:nvPicPr>
          <p:cNvPr id="36" name="Picture 35">
            <a:extLst>
              <a:ext uri="{FF2B5EF4-FFF2-40B4-BE49-F238E27FC236}">
                <a16:creationId xmlns:a16="http://schemas.microsoft.com/office/drawing/2014/main" id="{FAE2825D-5F89-484D-82BD-E56D87DB411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5002" y="3648774"/>
            <a:ext cx="2578608" cy="1719072"/>
          </a:xfrm>
          <a:prstGeom prst="rect">
            <a:avLst/>
          </a:prstGeom>
        </p:spPr>
      </p:pic>
      <p:pic>
        <p:nvPicPr>
          <p:cNvPr id="7" name="PFE element 88">
            <a:extLst>
              <a:ext uri="{FF2B5EF4-FFF2-40B4-BE49-F238E27FC236}">
                <a16:creationId xmlns:a16="http://schemas.microsoft.com/office/drawing/2014/main" id="{B6930A1E-90F9-F44A-9360-7DF969206151}"/>
              </a:ext>
            </a:extLst>
          </p:cNvPr>
          <p:cNvPicPr>
            <a:picLocks/>
          </p:cNvPicPr>
          <p:nvPr/>
        </p:nvPicPr>
        <p:blipFill>
          <a:blip r:embed="rId6"/>
          <a:stretch>
            <a:fillRect/>
          </a:stretch>
        </p:blipFill>
        <p:spPr>
          <a:xfrm>
            <a:off x="365760" y="1600200"/>
            <a:ext cx="7913370" cy="1310640"/>
          </a:xfrm>
          <a:prstGeom prst="rect">
            <a:avLst/>
          </a:prstGeom>
        </p:spPr>
      </p:pic>
      <p:sp>
        <p:nvSpPr>
          <p:cNvPr id="4" name="Rectangle 3">
            <a:extLst>
              <a:ext uri="{FF2B5EF4-FFF2-40B4-BE49-F238E27FC236}">
                <a16:creationId xmlns:a16="http://schemas.microsoft.com/office/drawing/2014/main" id="{BF030F39-58CD-B34F-A865-78B2DF625359}"/>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E3AB3FA-B2D3-C74B-A3B6-45993F25865A}"/>
              </a:ext>
            </a:extLst>
          </p:cNvPr>
          <p:cNvPicPr>
            <a:picLocks noChangeAspect="1"/>
          </p:cNvPicPr>
          <p:nvPr/>
        </p:nvPicPr>
        <p:blipFill>
          <a:blip r:embed="rId7"/>
          <a:srcRect/>
          <a:stretch/>
        </p:blipFill>
        <p:spPr>
          <a:xfrm>
            <a:off x="1856059" y="3031432"/>
            <a:ext cx="1346418" cy="1114278"/>
          </a:xfrm>
          <a:prstGeom prst="rect">
            <a:avLst/>
          </a:prstGeom>
          <a:effectLst>
            <a:outerShdw blurRad="177800" dist="50800" dir="4200000" algn="ctr" rotWithShape="0">
              <a:srgbClr val="000000">
                <a:alpha val="30000"/>
              </a:srgbClr>
            </a:outerShdw>
          </a:effectLst>
        </p:spPr>
      </p:pic>
      <p:pic>
        <p:nvPicPr>
          <p:cNvPr id="23" name="Picture 22">
            <a:extLst>
              <a:ext uri="{FF2B5EF4-FFF2-40B4-BE49-F238E27FC236}">
                <a16:creationId xmlns:a16="http://schemas.microsoft.com/office/drawing/2014/main" id="{E9454823-282E-294C-94EA-D20D5D9D89A9}"/>
              </a:ext>
            </a:extLst>
          </p:cNvPr>
          <p:cNvPicPr>
            <a:picLocks noChangeAspect="1"/>
          </p:cNvPicPr>
          <p:nvPr/>
        </p:nvPicPr>
        <p:blipFill>
          <a:blip r:embed="rId7"/>
          <a:srcRect/>
          <a:stretch/>
        </p:blipFill>
        <p:spPr>
          <a:xfrm>
            <a:off x="4648200" y="3031432"/>
            <a:ext cx="1346418" cy="1114278"/>
          </a:xfrm>
          <a:prstGeom prst="rect">
            <a:avLst/>
          </a:prstGeom>
          <a:effectLst>
            <a:outerShdw blurRad="177800" dist="50800" dir="4200000" algn="ctr" rotWithShape="0">
              <a:srgbClr val="000000">
                <a:alpha val="30000"/>
              </a:srgbClr>
            </a:outerShdw>
          </a:effectLst>
        </p:spPr>
      </p:pic>
      <p:pic>
        <p:nvPicPr>
          <p:cNvPr id="24" name="Picture 23">
            <a:extLst>
              <a:ext uri="{FF2B5EF4-FFF2-40B4-BE49-F238E27FC236}">
                <a16:creationId xmlns:a16="http://schemas.microsoft.com/office/drawing/2014/main" id="{ADC888C8-BE33-6E47-9280-0367D66850B3}"/>
              </a:ext>
            </a:extLst>
          </p:cNvPr>
          <p:cNvPicPr>
            <a:picLocks noChangeAspect="1"/>
          </p:cNvPicPr>
          <p:nvPr/>
        </p:nvPicPr>
        <p:blipFill>
          <a:blip r:embed="rId7"/>
          <a:srcRect/>
          <a:stretch/>
        </p:blipFill>
        <p:spPr>
          <a:xfrm>
            <a:off x="7467600" y="3031432"/>
            <a:ext cx="1346418" cy="1114278"/>
          </a:xfrm>
          <a:prstGeom prst="rect">
            <a:avLst/>
          </a:prstGeom>
          <a:effectLst>
            <a:outerShdw blurRad="177800" dist="50800" dir="4200000" algn="ctr" rotWithShape="0">
              <a:srgbClr val="000000">
                <a:alpha val="30000"/>
              </a:srgbClr>
            </a:outerShdw>
          </a:effectLst>
        </p:spPr>
      </p:pic>
      <p:sp>
        <p:nvSpPr>
          <p:cNvPr id="18" name="pfehide93" hidden="1">
            <a:extLst>
              <a:ext uri="{FF2B5EF4-FFF2-40B4-BE49-F238E27FC236}">
                <a16:creationId xmlns:a16="http://schemas.microsoft.com/office/drawing/2014/main" id="{BF702C79-88CA-5741-BC29-BC8EA0182A45}"/>
              </a:ext>
            </a:extLst>
          </p:cNvPr>
          <p:cNvSpPr txBox="1"/>
          <p:nvPr/>
        </p:nvSpPr>
        <p:spPr>
          <a:xfrm>
            <a:off x="2108884" y="3270329"/>
            <a:ext cx="1178011" cy="369332"/>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84BD00"/>
                </a:solidFill>
                <a:latin typeface="Open Sans" panose="020B0606030504020204" pitchFamily="34" charset="0"/>
                <a:ea typeface="Open Sans" panose="020B0606030504020204" pitchFamily="34" charset="0"/>
                <a:cs typeface="Open Sans" panose="020B0606030504020204" pitchFamily="34" charset="0"/>
              </a:rPr>
              <a:t>I...</a:t>
            </a:r>
          </a:p>
        </p:txBody>
      </p:sp>
      <p:grpSp>
        <p:nvGrpSpPr>
          <p:cNvPr id="13" name="Group 12">
            <a:extLst>
              <a:ext uri="{FF2B5EF4-FFF2-40B4-BE49-F238E27FC236}">
                <a16:creationId xmlns:a16="http://schemas.microsoft.com/office/drawing/2014/main" id="{5A732E95-D10D-0444-B6D3-F7D6DC38D232}"/>
              </a:ext>
            </a:extLst>
          </p:cNvPr>
          <p:cNvGrpSpPr/>
          <p:nvPr/>
        </p:nvGrpSpPr>
        <p:grpSpPr>
          <a:xfrm>
            <a:off x="2107340" y="3267524"/>
            <a:ext cx="1181100" cy="374942"/>
            <a:chOff x="317500" y="317500"/>
            <a:chExt cx="1181100" cy="374942"/>
          </a:xfrm>
        </p:grpSpPr>
        <p:pic>
          <p:nvPicPr>
            <p:cNvPr id="11" name="PFE element 93">
              <a:extLst>
                <a:ext uri="{FF2B5EF4-FFF2-40B4-BE49-F238E27FC236}">
                  <a16:creationId xmlns:a16="http://schemas.microsoft.com/office/drawing/2014/main" id="{3B4BE438-D97A-6F4F-8CB9-D39BB5DF7814}"/>
                </a:ext>
              </a:extLst>
            </p:cNvPr>
            <p:cNvPicPr>
              <a:picLocks/>
            </p:cNvPicPr>
            <p:nvPr/>
          </p:nvPicPr>
          <p:blipFill>
            <a:blip r:embed="rId8"/>
            <a:stretch>
              <a:fillRect/>
            </a:stretch>
          </p:blipFill>
          <p:spPr>
            <a:xfrm>
              <a:off x="317500" y="317500"/>
              <a:ext cx="1181100" cy="374942"/>
            </a:xfrm>
            <a:prstGeom prst="rect">
              <a:avLst/>
            </a:prstGeom>
          </p:spPr>
        </p:pic>
        <p:sp>
          <p:nvSpPr>
            <p:cNvPr id="12" name="Shape_18">
              <a:extLst>
                <a:ext uri="{FF2B5EF4-FFF2-40B4-BE49-F238E27FC236}">
                  <a16:creationId xmlns:a16="http://schemas.microsoft.com/office/drawing/2014/main" id="{94FBC3CA-BF57-3B44-A57D-B1C5885EA5D0}"/>
                </a:ext>
              </a:extLst>
            </p:cNvPr>
            <p:cNvSpPr/>
            <p:nvPr/>
          </p:nvSpPr>
          <p:spPr>
            <a:xfrm>
              <a:off x="317500" y="317500"/>
              <a:ext cx="1181100" cy="374942"/>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pfehide94" hidden="1">
            <a:extLst>
              <a:ext uri="{FF2B5EF4-FFF2-40B4-BE49-F238E27FC236}">
                <a16:creationId xmlns:a16="http://schemas.microsoft.com/office/drawing/2014/main" id="{16702A37-F2AD-3848-8853-7F96A10FE1B8}"/>
              </a:ext>
            </a:extLst>
          </p:cNvPr>
          <p:cNvSpPr txBox="1"/>
          <p:nvPr/>
        </p:nvSpPr>
        <p:spPr>
          <a:xfrm>
            <a:off x="4876800" y="3270329"/>
            <a:ext cx="1178011" cy="369332"/>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84BD00"/>
                </a:solidFill>
                <a:latin typeface="Open Sans" panose="020B0606030504020204" pitchFamily="34" charset="0"/>
                <a:ea typeface="Open Sans" panose="020B0606030504020204" pitchFamily="34" charset="0"/>
                <a:cs typeface="Open Sans" panose="020B0606030504020204" pitchFamily="34" charset="0"/>
              </a:rPr>
              <a:t>I...</a:t>
            </a:r>
          </a:p>
        </p:txBody>
      </p:sp>
      <p:grpSp>
        <p:nvGrpSpPr>
          <p:cNvPr id="17" name="Group 16">
            <a:extLst>
              <a:ext uri="{FF2B5EF4-FFF2-40B4-BE49-F238E27FC236}">
                <a16:creationId xmlns:a16="http://schemas.microsoft.com/office/drawing/2014/main" id="{1E38B232-9E4D-9A41-B954-49B391CF5288}"/>
              </a:ext>
            </a:extLst>
          </p:cNvPr>
          <p:cNvGrpSpPr/>
          <p:nvPr/>
        </p:nvGrpSpPr>
        <p:grpSpPr>
          <a:xfrm>
            <a:off x="4875256" y="3267524"/>
            <a:ext cx="1181100" cy="374942"/>
            <a:chOff x="317500" y="317500"/>
            <a:chExt cx="1181100" cy="374942"/>
          </a:xfrm>
        </p:grpSpPr>
        <p:pic>
          <p:nvPicPr>
            <p:cNvPr id="15" name="PFE element 94">
              <a:extLst>
                <a:ext uri="{FF2B5EF4-FFF2-40B4-BE49-F238E27FC236}">
                  <a16:creationId xmlns:a16="http://schemas.microsoft.com/office/drawing/2014/main" id="{8C50D1F7-D1AF-9048-8CB7-99A2164F14C2}"/>
                </a:ext>
              </a:extLst>
            </p:cNvPr>
            <p:cNvPicPr>
              <a:picLocks/>
            </p:cNvPicPr>
            <p:nvPr/>
          </p:nvPicPr>
          <p:blipFill>
            <a:blip r:embed="rId9"/>
            <a:stretch>
              <a:fillRect/>
            </a:stretch>
          </p:blipFill>
          <p:spPr>
            <a:xfrm>
              <a:off x="317500" y="317500"/>
              <a:ext cx="1181100" cy="374942"/>
            </a:xfrm>
            <a:prstGeom prst="rect">
              <a:avLst/>
            </a:prstGeom>
          </p:spPr>
        </p:pic>
        <p:sp>
          <p:nvSpPr>
            <p:cNvPr id="16" name="Shape_19">
              <a:extLst>
                <a:ext uri="{FF2B5EF4-FFF2-40B4-BE49-F238E27FC236}">
                  <a16:creationId xmlns:a16="http://schemas.microsoft.com/office/drawing/2014/main" id="{BDB9B8D1-BE89-1E40-9178-87D7F41A2F78}"/>
                </a:ext>
              </a:extLst>
            </p:cNvPr>
            <p:cNvSpPr/>
            <p:nvPr/>
          </p:nvSpPr>
          <p:spPr>
            <a:xfrm>
              <a:off x="317500" y="317500"/>
              <a:ext cx="1181100" cy="374942"/>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pfehide95" hidden="1">
            <a:extLst>
              <a:ext uri="{FF2B5EF4-FFF2-40B4-BE49-F238E27FC236}">
                <a16:creationId xmlns:a16="http://schemas.microsoft.com/office/drawing/2014/main" id="{E20B8029-51C8-FD4E-9511-BD8A0C10DF46}"/>
              </a:ext>
            </a:extLst>
          </p:cNvPr>
          <p:cNvSpPr txBox="1"/>
          <p:nvPr/>
        </p:nvSpPr>
        <p:spPr>
          <a:xfrm>
            <a:off x="7696200" y="3270329"/>
            <a:ext cx="1178011" cy="369332"/>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84BD00"/>
                </a:solidFill>
                <a:latin typeface="Open Sans" panose="020B0606030504020204" pitchFamily="34" charset="0"/>
                <a:ea typeface="Open Sans" panose="020B0606030504020204" pitchFamily="34" charset="0"/>
                <a:cs typeface="Open Sans" panose="020B0606030504020204" pitchFamily="34" charset="0"/>
              </a:rPr>
              <a:t>I...</a:t>
            </a:r>
          </a:p>
        </p:txBody>
      </p:sp>
      <p:grpSp>
        <p:nvGrpSpPr>
          <p:cNvPr id="25" name="Group 24">
            <a:extLst>
              <a:ext uri="{FF2B5EF4-FFF2-40B4-BE49-F238E27FC236}">
                <a16:creationId xmlns:a16="http://schemas.microsoft.com/office/drawing/2014/main" id="{E4C0AFE4-0367-F84F-AE11-DA922E4202BF}"/>
              </a:ext>
            </a:extLst>
          </p:cNvPr>
          <p:cNvGrpSpPr/>
          <p:nvPr/>
        </p:nvGrpSpPr>
        <p:grpSpPr>
          <a:xfrm>
            <a:off x="7694656" y="3267524"/>
            <a:ext cx="1181100" cy="374942"/>
            <a:chOff x="317500" y="317500"/>
            <a:chExt cx="1181100" cy="374942"/>
          </a:xfrm>
        </p:grpSpPr>
        <p:pic>
          <p:nvPicPr>
            <p:cNvPr id="21" name="PFE element 95">
              <a:extLst>
                <a:ext uri="{FF2B5EF4-FFF2-40B4-BE49-F238E27FC236}">
                  <a16:creationId xmlns:a16="http://schemas.microsoft.com/office/drawing/2014/main" id="{4B3F44EB-868F-4A49-9539-F544C728C6E5}"/>
                </a:ext>
              </a:extLst>
            </p:cNvPr>
            <p:cNvPicPr>
              <a:picLocks/>
            </p:cNvPicPr>
            <p:nvPr/>
          </p:nvPicPr>
          <p:blipFill>
            <a:blip r:embed="rId9"/>
            <a:stretch>
              <a:fillRect/>
            </a:stretch>
          </p:blipFill>
          <p:spPr>
            <a:xfrm>
              <a:off x="317500" y="317500"/>
              <a:ext cx="1181100" cy="374942"/>
            </a:xfrm>
            <a:prstGeom prst="rect">
              <a:avLst/>
            </a:prstGeom>
          </p:spPr>
        </p:pic>
        <p:sp>
          <p:nvSpPr>
            <p:cNvPr id="22" name="Shape_20">
              <a:extLst>
                <a:ext uri="{FF2B5EF4-FFF2-40B4-BE49-F238E27FC236}">
                  <a16:creationId xmlns:a16="http://schemas.microsoft.com/office/drawing/2014/main" id="{BF4D7A20-64EC-1A4D-8E81-702B2B64DB70}"/>
                </a:ext>
              </a:extLst>
            </p:cNvPr>
            <p:cNvSpPr/>
            <p:nvPr/>
          </p:nvSpPr>
          <p:spPr>
            <a:xfrm>
              <a:off x="317500" y="317500"/>
              <a:ext cx="1181100" cy="374942"/>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1943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FE element 96">
            <a:extLst>
              <a:ext uri="{FF2B5EF4-FFF2-40B4-BE49-F238E27FC236}">
                <a16:creationId xmlns:a16="http://schemas.microsoft.com/office/drawing/2014/main" id="{56C4A26A-CBA3-7B48-9E09-1AFACD70F653}"/>
              </a:ext>
            </a:extLst>
          </p:cNvPr>
          <p:cNvPicPr>
            <a:picLocks/>
          </p:cNvPicPr>
          <p:nvPr/>
        </p:nvPicPr>
        <p:blipFill>
          <a:blip r:embed="rId3"/>
          <a:stretch>
            <a:fillRect/>
          </a:stretch>
        </p:blipFill>
        <p:spPr>
          <a:xfrm>
            <a:off x="365760" y="1585435"/>
            <a:ext cx="7772400" cy="777240"/>
          </a:xfrm>
          <a:prstGeom prst="rect">
            <a:avLst/>
          </a:prstGeom>
        </p:spPr>
      </p:pic>
      <p:sp>
        <p:nvSpPr>
          <p:cNvPr id="4" name="Rectangle 3">
            <a:extLst>
              <a:ext uri="{FF2B5EF4-FFF2-40B4-BE49-F238E27FC236}">
                <a16:creationId xmlns:a16="http://schemas.microsoft.com/office/drawing/2014/main" id="{61166325-2EA0-1A45-A375-87E138F7187A}"/>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fehide98" hidden="1">
            <a:extLst>
              <a:ext uri="{FF2B5EF4-FFF2-40B4-BE49-F238E27FC236}">
                <a16:creationId xmlns:a16="http://schemas.microsoft.com/office/drawing/2014/main" id="{17CC0CBD-CC2E-7444-A258-C37D74E8EE2E}"/>
              </a:ext>
            </a:extLst>
          </p:cNvPr>
          <p:cNvSpPr txBox="1"/>
          <p:nvPr/>
        </p:nvSpPr>
        <p:spPr>
          <a:xfrm>
            <a:off x="642549" y="2611397"/>
            <a:ext cx="1672284" cy="553998"/>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b="1" dirty="0">
                <a:solidFill>
                  <a:srgbClr val="84BD00"/>
                </a:solidFill>
                <a:latin typeface="Open Sans" panose="020B0606030504020204" pitchFamily="34" charset="0"/>
                <a:ea typeface="Open Sans" panose="020B0606030504020204" pitchFamily="34" charset="0"/>
                <a:cs typeface="Open Sans" panose="020B0606030504020204" pitchFamily="34" charset="0"/>
              </a:rPr>
              <a:t>I...</a:t>
            </a:r>
          </a:p>
        </p:txBody>
      </p:sp>
      <p:grpSp>
        <p:nvGrpSpPr>
          <p:cNvPr id="16" name="Group 15">
            <a:extLst>
              <a:ext uri="{FF2B5EF4-FFF2-40B4-BE49-F238E27FC236}">
                <a16:creationId xmlns:a16="http://schemas.microsoft.com/office/drawing/2014/main" id="{0A019483-517C-5E45-8701-0BA4BFB83015}"/>
              </a:ext>
            </a:extLst>
          </p:cNvPr>
          <p:cNvGrpSpPr/>
          <p:nvPr/>
        </p:nvGrpSpPr>
        <p:grpSpPr>
          <a:xfrm>
            <a:off x="642549" y="2611397"/>
            <a:ext cx="1661160" cy="548640"/>
            <a:chOff x="317500" y="317500"/>
            <a:chExt cx="1661160" cy="548640"/>
          </a:xfrm>
        </p:grpSpPr>
        <p:pic>
          <p:nvPicPr>
            <p:cNvPr id="14" name="PFE element 98">
              <a:extLst>
                <a:ext uri="{FF2B5EF4-FFF2-40B4-BE49-F238E27FC236}">
                  <a16:creationId xmlns:a16="http://schemas.microsoft.com/office/drawing/2014/main" id="{04E17D6E-D272-1448-BFDB-48057E316765}"/>
                </a:ext>
              </a:extLst>
            </p:cNvPr>
            <p:cNvPicPr>
              <a:picLocks/>
            </p:cNvPicPr>
            <p:nvPr/>
          </p:nvPicPr>
          <p:blipFill>
            <a:blip r:embed="rId4"/>
            <a:stretch>
              <a:fillRect/>
            </a:stretch>
          </p:blipFill>
          <p:spPr>
            <a:xfrm>
              <a:off x="317500" y="317500"/>
              <a:ext cx="1661160" cy="548640"/>
            </a:xfrm>
            <a:prstGeom prst="rect">
              <a:avLst/>
            </a:prstGeom>
          </p:spPr>
        </p:pic>
        <p:sp>
          <p:nvSpPr>
            <p:cNvPr id="15" name="Shape_21">
              <a:extLst>
                <a:ext uri="{FF2B5EF4-FFF2-40B4-BE49-F238E27FC236}">
                  <a16:creationId xmlns:a16="http://schemas.microsoft.com/office/drawing/2014/main" id="{BEA5A707-1A8D-0644-9349-A0795F295E76}"/>
                </a:ext>
              </a:extLst>
            </p:cNvPr>
            <p:cNvSpPr/>
            <p:nvPr/>
          </p:nvSpPr>
          <p:spPr>
            <a:xfrm>
              <a:off x="317500" y="317500"/>
              <a:ext cx="1661160" cy="5486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ular Callout 7">
            <a:extLst>
              <a:ext uri="{FF2B5EF4-FFF2-40B4-BE49-F238E27FC236}">
                <a16:creationId xmlns:a16="http://schemas.microsoft.com/office/drawing/2014/main" id="{9B178178-CCDA-8540-B570-5B00F50F81DB}"/>
              </a:ext>
            </a:extLst>
          </p:cNvPr>
          <p:cNvSpPr/>
          <p:nvPr/>
        </p:nvSpPr>
        <p:spPr>
          <a:xfrm>
            <a:off x="453081" y="2413686"/>
            <a:ext cx="3945924" cy="2248930"/>
          </a:xfrm>
          <a:prstGeom prst="wedgeRectCallout">
            <a:avLst>
              <a:gd name="adj1" fmla="val -49822"/>
              <a:gd name="adj2" fmla="val 75095"/>
            </a:avLst>
          </a:prstGeom>
          <a:noFill/>
          <a:ln w="28575">
            <a:solidFill>
              <a:srgbClr val="005B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fehide100" hidden="1">
            <a:extLst>
              <a:ext uri="{FF2B5EF4-FFF2-40B4-BE49-F238E27FC236}">
                <a16:creationId xmlns:a16="http://schemas.microsoft.com/office/drawing/2014/main" id="{955A5892-FB6A-8644-84BB-E3CCEB404241}"/>
              </a:ext>
            </a:extLst>
          </p:cNvPr>
          <p:cNvSpPr/>
          <p:nvPr/>
        </p:nvSpPr>
        <p:spPr>
          <a:xfrm>
            <a:off x="630193" y="3113727"/>
            <a:ext cx="3093309" cy="1015663"/>
          </a:xfrm>
          <a:prstGeom prst="rect">
            <a:avLst/>
          </a:prstGeom>
          <a:solidFill>
            <a:schemeClr val="bg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accidentally knocked over my cup of water.</a:t>
            </a:r>
          </a:p>
          <a:p>
            <a:endPar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0" name="Group 19">
            <a:extLst>
              <a:ext uri="{FF2B5EF4-FFF2-40B4-BE49-F238E27FC236}">
                <a16:creationId xmlns:a16="http://schemas.microsoft.com/office/drawing/2014/main" id="{97FE6646-4396-E946-9031-BFB5C6815A71}"/>
              </a:ext>
            </a:extLst>
          </p:cNvPr>
          <p:cNvGrpSpPr/>
          <p:nvPr/>
        </p:nvGrpSpPr>
        <p:grpSpPr>
          <a:xfrm>
            <a:off x="630193" y="3110795"/>
            <a:ext cx="3086100" cy="1021526"/>
            <a:chOff x="317500" y="317500"/>
            <a:chExt cx="3086100" cy="1021526"/>
          </a:xfrm>
        </p:grpSpPr>
        <p:pic>
          <p:nvPicPr>
            <p:cNvPr id="18" name="PFE element 100">
              <a:extLst>
                <a:ext uri="{FF2B5EF4-FFF2-40B4-BE49-F238E27FC236}">
                  <a16:creationId xmlns:a16="http://schemas.microsoft.com/office/drawing/2014/main" id="{B453E7CD-8A98-9A45-9996-B12ACD62DC27}"/>
                </a:ext>
              </a:extLst>
            </p:cNvPr>
            <p:cNvPicPr>
              <a:picLocks/>
            </p:cNvPicPr>
            <p:nvPr/>
          </p:nvPicPr>
          <p:blipFill>
            <a:blip r:embed="rId5"/>
            <a:stretch>
              <a:fillRect/>
            </a:stretch>
          </p:blipFill>
          <p:spPr>
            <a:xfrm>
              <a:off x="317500" y="317500"/>
              <a:ext cx="3086100" cy="1021526"/>
            </a:xfrm>
            <a:prstGeom prst="rect">
              <a:avLst/>
            </a:prstGeom>
          </p:spPr>
        </p:pic>
        <p:sp>
          <p:nvSpPr>
            <p:cNvPr id="19" name="Shape_22">
              <a:extLst>
                <a:ext uri="{FF2B5EF4-FFF2-40B4-BE49-F238E27FC236}">
                  <a16:creationId xmlns:a16="http://schemas.microsoft.com/office/drawing/2014/main" id="{ACD9A0E6-0EAF-AC46-869D-45BF68F02412}"/>
                </a:ext>
              </a:extLst>
            </p:cNvPr>
            <p:cNvSpPr/>
            <p:nvPr/>
          </p:nvSpPr>
          <p:spPr>
            <a:xfrm>
              <a:off x="317500" y="317500"/>
              <a:ext cx="3086100" cy="1021526"/>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pfehide101" hidden="1">
            <a:extLst>
              <a:ext uri="{FF2B5EF4-FFF2-40B4-BE49-F238E27FC236}">
                <a16:creationId xmlns:a16="http://schemas.microsoft.com/office/drawing/2014/main" id="{6CA64B12-291B-664C-997F-ABCF1A4FB99F}"/>
              </a:ext>
            </a:extLst>
          </p:cNvPr>
          <p:cNvSpPr/>
          <p:nvPr/>
        </p:nvSpPr>
        <p:spPr>
          <a:xfrm>
            <a:off x="634314" y="3148913"/>
            <a:ext cx="3093309" cy="707886"/>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helped my younger sibling or cousin.</a:t>
            </a:r>
          </a:p>
        </p:txBody>
      </p:sp>
      <p:grpSp>
        <p:nvGrpSpPr>
          <p:cNvPr id="24" name="Group 23">
            <a:extLst>
              <a:ext uri="{FF2B5EF4-FFF2-40B4-BE49-F238E27FC236}">
                <a16:creationId xmlns:a16="http://schemas.microsoft.com/office/drawing/2014/main" id="{2FB2B468-738F-8F4E-B4FF-2062BBBCB432}"/>
              </a:ext>
            </a:extLst>
          </p:cNvPr>
          <p:cNvGrpSpPr/>
          <p:nvPr/>
        </p:nvGrpSpPr>
        <p:grpSpPr>
          <a:xfrm>
            <a:off x="630299" y="3144716"/>
            <a:ext cx="3101340" cy="716280"/>
            <a:chOff x="317500" y="317500"/>
            <a:chExt cx="3101340" cy="716280"/>
          </a:xfrm>
        </p:grpSpPr>
        <p:pic>
          <p:nvPicPr>
            <p:cNvPr id="22" name="PFE element 101">
              <a:extLst>
                <a:ext uri="{FF2B5EF4-FFF2-40B4-BE49-F238E27FC236}">
                  <a16:creationId xmlns:a16="http://schemas.microsoft.com/office/drawing/2014/main" id="{C72650DC-DE66-A74C-90B4-3D39D5FC813A}"/>
                </a:ext>
              </a:extLst>
            </p:cNvPr>
            <p:cNvPicPr>
              <a:picLocks/>
            </p:cNvPicPr>
            <p:nvPr/>
          </p:nvPicPr>
          <p:blipFill>
            <a:blip r:embed="rId6"/>
            <a:stretch>
              <a:fillRect/>
            </a:stretch>
          </p:blipFill>
          <p:spPr>
            <a:xfrm>
              <a:off x="317500" y="317500"/>
              <a:ext cx="3101340" cy="716280"/>
            </a:xfrm>
            <a:prstGeom prst="rect">
              <a:avLst/>
            </a:prstGeom>
          </p:spPr>
        </p:pic>
        <p:sp>
          <p:nvSpPr>
            <p:cNvPr id="23" name="Shape_23">
              <a:extLst>
                <a:ext uri="{FF2B5EF4-FFF2-40B4-BE49-F238E27FC236}">
                  <a16:creationId xmlns:a16="http://schemas.microsoft.com/office/drawing/2014/main" id="{CA6906CF-BEF9-974C-8C9F-F13D21CCD998}"/>
                </a:ext>
              </a:extLst>
            </p:cNvPr>
            <p:cNvSpPr/>
            <p:nvPr/>
          </p:nvSpPr>
          <p:spPr>
            <a:xfrm>
              <a:off x="317500" y="317500"/>
              <a:ext cx="3101340" cy="7162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pfehide102" hidden="1">
            <a:extLst>
              <a:ext uri="{FF2B5EF4-FFF2-40B4-BE49-F238E27FC236}">
                <a16:creationId xmlns:a16="http://schemas.microsoft.com/office/drawing/2014/main" id="{9D4E92CA-DF22-254A-8DBE-13DDEB768728}"/>
              </a:ext>
            </a:extLst>
          </p:cNvPr>
          <p:cNvSpPr/>
          <p:nvPr/>
        </p:nvSpPr>
        <p:spPr>
          <a:xfrm>
            <a:off x="630195" y="3128319"/>
            <a:ext cx="3093309" cy="707886"/>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acted in a mean way to my friend.</a:t>
            </a:r>
          </a:p>
        </p:txBody>
      </p:sp>
      <p:grpSp>
        <p:nvGrpSpPr>
          <p:cNvPr id="34" name="Group 33">
            <a:extLst>
              <a:ext uri="{FF2B5EF4-FFF2-40B4-BE49-F238E27FC236}">
                <a16:creationId xmlns:a16="http://schemas.microsoft.com/office/drawing/2014/main" id="{527F5B29-EC77-EA47-ACF8-CA98E5D37001}"/>
              </a:ext>
            </a:extLst>
          </p:cNvPr>
          <p:cNvGrpSpPr/>
          <p:nvPr/>
        </p:nvGrpSpPr>
        <p:grpSpPr>
          <a:xfrm>
            <a:off x="630195" y="3124122"/>
            <a:ext cx="3086100" cy="716280"/>
            <a:chOff x="317500" y="317500"/>
            <a:chExt cx="3086100" cy="716280"/>
          </a:xfrm>
        </p:grpSpPr>
        <p:pic>
          <p:nvPicPr>
            <p:cNvPr id="26" name="PFE element 102">
              <a:extLst>
                <a:ext uri="{FF2B5EF4-FFF2-40B4-BE49-F238E27FC236}">
                  <a16:creationId xmlns:a16="http://schemas.microsoft.com/office/drawing/2014/main" id="{4DD0EE91-9554-134D-998F-E2F62B09597F}"/>
                </a:ext>
              </a:extLst>
            </p:cNvPr>
            <p:cNvPicPr>
              <a:picLocks/>
            </p:cNvPicPr>
            <p:nvPr/>
          </p:nvPicPr>
          <p:blipFill>
            <a:blip r:embed="rId7"/>
            <a:stretch>
              <a:fillRect/>
            </a:stretch>
          </p:blipFill>
          <p:spPr>
            <a:xfrm>
              <a:off x="317500" y="317500"/>
              <a:ext cx="3086100" cy="716280"/>
            </a:xfrm>
            <a:prstGeom prst="rect">
              <a:avLst/>
            </a:prstGeom>
          </p:spPr>
        </p:pic>
        <p:sp>
          <p:nvSpPr>
            <p:cNvPr id="33" name="Shape_24">
              <a:extLst>
                <a:ext uri="{FF2B5EF4-FFF2-40B4-BE49-F238E27FC236}">
                  <a16:creationId xmlns:a16="http://schemas.microsoft.com/office/drawing/2014/main" id="{51E5B4A3-CA42-F048-B82D-1B64D2031B99}"/>
                </a:ext>
              </a:extLst>
            </p:cNvPr>
            <p:cNvSpPr/>
            <p:nvPr/>
          </p:nvSpPr>
          <p:spPr>
            <a:xfrm>
              <a:off x="317500" y="317500"/>
              <a:ext cx="3086100" cy="7162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pfehide103" hidden="1">
            <a:extLst>
              <a:ext uri="{FF2B5EF4-FFF2-40B4-BE49-F238E27FC236}">
                <a16:creationId xmlns:a16="http://schemas.microsoft.com/office/drawing/2014/main" id="{16F6D135-CB5F-3C43-B6F6-2EFC723E152F}"/>
              </a:ext>
            </a:extLst>
          </p:cNvPr>
          <p:cNvSpPr/>
          <p:nvPr/>
        </p:nvSpPr>
        <p:spPr>
          <a:xfrm>
            <a:off x="621957" y="3120080"/>
            <a:ext cx="3093309" cy="707886"/>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ate so much candy that I felt sick.</a:t>
            </a:r>
          </a:p>
        </p:txBody>
      </p:sp>
      <p:grpSp>
        <p:nvGrpSpPr>
          <p:cNvPr id="38" name="Group 37">
            <a:extLst>
              <a:ext uri="{FF2B5EF4-FFF2-40B4-BE49-F238E27FC236}">
                <a16:creationId xmlns:a16="http://schemas.microsoft.com/office/drawing/2014/main" id="{14FEF68A-10F0-F94C-A406-7C131BDF7B20}"/>
              </a:ext>
            </a:extLst>
          </p:cNvPr>
          <p:cNvGrpSpPr/>
          <p:nvPr/>
        </p:nvGrpSpPr>
        <p:grpSpPr>
          <a:xfrm>
            <a:off x="617942" y="3120080"/>
            <a:ext cx="3101340" cy="701040"/>
            <a:chOff x="317500" y="317500"/>
            <a:chExt cx="3101340" cy="701040"/>
          </a:xfrm>
        </p:grpSpPr>
        <p:pic>
          <p:nvPicPr>
            <p:cNvPr id="36" name="PFE element 103">
              <a:extLst>
                <a:ext uri="{FF2B5EF4-FFF2-40B4-BE49-F238E27FC236}">
                  <a16:creationId xmlns:a16="http://schemas.microsoft.com/office/drawing/2014/main" id="{DED1487F-684C-0D43-88CA-BC9659A8006D}"/>
                </a:ext>
              </a:extLst>
            </p:cNvPr>
            <p:cNvPicPr>
              <a:picLocks/>
            </p:cNvPicPr>
            <p:nvPr/>
          </p:nvPicPr>
          <p:blipFill>
            <a:blip r:embed="rId8"/>
            <a:stretch>
              <a:fillRect/>
            </a:stretch>
          </p:blipFill>
          <p:spPr>
            <a:xfrm>
              <a:off x="317500" y="317500"/>
              <a:ext cx="3101340" cy="701040"/>
            </a:xfrm>
            <a:prstGeom prst="rect">
              <a:avLst/>
            </a:prstGeom>
          </p:spPr>
        </p:pic>
        <p:sp>
          <p:nvSpPr>
            <p:cNvPr id="37" name="Shape_25">
              <a:extLst>
                <a:ext uri="{FF2B5EF4-FFF2-40B4-BE49-F238E27FC236}">
                  <a16:creationId xmlns:a16="http://schemas.microsoft.com/office/drawing/2014/main" id="{DC5D2489-4F07-8A42-84CA-092A3A63203D}"/>
                </a:ext>
              </a:extLst>
            </p:cNvPr>
            <p:cNvSpPr/>
            <p:nvPr/>
          </p:nvSpPr>
          <p:spPr>
            <a:xfrm>
              <a:off x="317500" y="317500"/>
              <a:ext cx="3101340" cy="7010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pfehide104" hidden="1">
            <a:extLst>
              <a:ext uri="{FF2B5EF4-FFF2-40B4-BE49-F238E27FC236}">
                <a16:creationId xmlns:a16="http://schemas.microsoft.com/office/drawing/2014/main" id="{3EC2B7D3-05D9-C04A-8A78-A25A200A0356}"/>
              </a:ext>
            </a:extLst>
          </p:cNvPr>
          <p:cNvSpPr/>
          <p:nvPr/>
        </p:nvSpPr>
        <p:spPr>
          <a:xfrm>
            <a:off x="613720" y="3128319"/>
            <a:ext cx="3505199" cy="1323439"/>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asked my classmate to join us at recess because she looked lonely.</a:t>
            </a:r>
          </a:p>
          <a:p>
            <a:endPar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42" name="Group 41">
            <a:extLst>
              <a:ext uri="{FF2B5EF4-FFF2-40B4-BE49-F238E27FC236}">
                <a16:creationId xmlns:a16="http://schemas.microsoft.com/office/drawing/2014/main" id="{F5D075BD-3B55-4E4B-8CD0-4912473F9F16}"/>
              </a:ext>
            </a:extLst>
          </p:cNvPr>
          <p:cNvGrpSpPr/>
          <p:nvPr/>
        </p:nvGrpSpPr>
        <p:grpSpPr>
          <a:xfrm>
            <a:off x="613719" y="3123288"/>
            <a:ext cx="3505200" cy="1333500"/>
            <a:chOff x="317500" y="317500"/>
            <a:chExt cx="3505200" cy="1333500"/>
          </a:xfrm>
        </p:grpSpPr>
        <p:pic>
          <p:nvPicPr>
            <p:cNvPr id="40" name="PFE element 104">
              <a:extLst>
                <a:ext uri="{FF2B5EF4-FFF2-40B4-BE49-F238E27FC236}">
                  <a16:creationId xmlns:a16="http://schemas.microsoft.com/office/drawing/2014/main" id="{FCF5A678-99EA-8748-96CC-BF086F1AE30F}"/>
                </a:ext>
              </a:extLst>
            </p:cNvPr>
            <p:cNvPicPr>
              <a:picLocks/>
            </p:cNvPicPr>
            <p:nvPr/>
          </p:nvPicPr>
          <p:blipFill>
            <a:blip r:embed="rId9"/>
            <a:stretch>
              <a:fillRect/>
            </a:stretch>
          </p:blipFill>
          <p:spPr>
            <a:xfrm>
              <a:off x="317500" y="317500"/>
              <a:ext cx="3505200" cy="1333500"/>
            </a:xfrm>
            <a:prstGeom prst="rect">
              <a:avLst/>
            </a:prstGeom>
          </p:spPr>
        </p:pic>
        <p:sp>
          <p:nvSpPr>
            <p:cNvPr id="41" name="Shape_26">
              <a:extLst>
                <a:ext uri="{FF2B5EF4-FFF2-40B4-BE49-F238E27FC236}">
                  <a16:creationId xmlns:a16="http://schemas.microsoft.com/office/drawing/2014/main" id="{D7D2131A-1757-1A43-A862-218829C47D0B}"/>
                </a:ext>
              </a:extLst>
            </p:cNvPr>
            <p:cNvSpPr/>
            <p:nvPr/>
          </p:nvSpPr>
          <p:spPr>
            <a:xfrm>
              <a:off x="317500" y="317500"/>
              <a:ext cx="3505200" cy="1333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pfehide105" hidden="1">
            <a:extLst>
              <a:ext uri="{FF2B5EF4-FFF2-40B4-BE49-F238E27FC236}">
                <a16:creationId xmlns:a16="http://schemas.microsoft.com/office/drawing/2014/main" id="{F6F99E6E-EF88-794D-94B0-A4B5A7533DA2}"/>
              </a:ext>
            </a:extLst>
          </p:cNvPr>
          <p:cNvSpPr/>
          <p:nvPr/>
        </p:nvSpPr>
        <p:spPr>
          <a:xfrm>
            <a:off x="630195" y="3136557"/>
            <a:ext cx="3093309" cy="707886"/>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stayed up past my bedtime.</a:t>
            </a:r>
          </a:p>
        </p:txBody>
      </p:sp>
      <p:grpSp>
        <p:nvGrpSpPr>
          <p:cNvPr id="46" name="Group 45">
            <a:extLst>
              <a:ext uri="{FF2B5EF4-FFF2-40B4-BE49-F238E27FC236}">
                <a16:creationId xmlns:a16="http://schemas.microsoft.com/office/drawing/2014/main" id="{24C33859-6E1E-6946-946B-BFC7B7F98EF6}"/>
              </a:ext>
            </a:extLst>
          </p:cNvPr>
          <p:cNvGrpSpPr/>
          <p:nvPr/>
        </p:nvGrpSpPr>
        <p:grpSpPr>
          <a:xfrm>
            <a:off x="630195" y="3132360"/>
            <a:ext cx="3086100" cy="716280"/>
            <a:chOff x="317500" y="317500"/>
            <a:chExt cx="3086100" cy="716280"/>
          </a:xfrm>
        </p:grpSpPr>
        <p:pic>
          <p:nvPicPr>
            <p:cNvPr id="44" name="PFE element 105">
              <a:extLst>
                <a:ext uri="{FF2B5EF4-FFF2-40B4-BE49-F238E27FC236}">
                  <a16:creationId xmlns:a16="http://schemas.microsoft.com/office/drawing/2014/main" id="{B226FF89-5AB9-E040-90AC-4EE27CC51FB8}"/>
                </a:ext>
              </a:extLst>
            </p:cNvPr>
            <p:cNvPicPr>
              <a:picLocks/>
            </p:cNvPicPr>
            <p:nvPr/>
          </p:nvPicPr>
          <p:blipFill>
            <a:blip r:embed="rId10"/>
            <a:stretch>
              <a:fillRect/>
            </a:stretch>
          </p:blipFill>
          <p:spPr>
            <a:xfrm>
              <a:off x="317500" y="317500"/>
              <a:ext cx="3086100" cy="716280"/>
            </a:xfrm>
            <a:prstGeom prst="rect">
              <a:avLst/>
            </a:prstGeom>
          </p:spPr>
        </p:pic>
        <p:sp>
          <p:nvSpPr>
            <p:cNvPr id="45" name="Shape_27">
              <a:extLst>
                <a:ext uri="{FF2B5EF4-FFF2-40B4-BE49-F238E27FC236}">
                  <a16:creationId xmlns:a16="http://schemas.microsoft.com/office/drawing/2014/main" id="{0960B0B1-8DC0-9541-8717-59C07D11FAEA}"/>
                </a:ext>
              </a:extLst>
            </p:cNvPr>
            <p:cNvSpPr/>
            <p:nvPr/>
          </p:nvSpPr>
          <p:spPr>
            <a:xfrm>
              <a:off x="317500" y="317500"/>
              <a:ext cx="3086100" cy="7162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pfehide106" hidden="1">
            <a:extLst>
              <a:ext uri="{FF2B5EF4-FFF2-40B4-BE49-F238E27FC236}">
                <a16:creationId xmlns:a16="http://schemas.microsoft.com/office/drawing/2014/main" id="{54A99D52-D89F-7545-9E83-A929A66D35F3}"/>
              </a:ext>
            </a:extLst>
          </p:cNvPr>
          <p:cNvSpPr/>
          <p:nvPr/>
        </p:nvSpPr>
        <p:spPr>
          <a:xfrm>
            <a:off x="638433" y="3136557"/>
            <a:ext cx="3093309" cy="400110"/>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5B89"/>
                </a:solidFill>
                <a:latin typeface="Open Sans" panose="020B0606030504020204" pitchFamily="34" charset="0"/>
                <a:ea typeface="Open Sans" panose="020B0606030504020204" pitchFamily="34" charset="0"/>
                <a:cs typeface="Open Sans" panose="020B0606030504020204" pitchFamily="34" charset="0"/>
              </a:rPr>
              <a:t>cheated on my test.</a:t>
            </a:r>
          </a:p>
        </p:txBody>
      </p:sp>
      <p:grpSp>
        <p:nvGrpSpPr>
          <p:cNvPr id="50" name="Group 49">
            <a:extLst>
              <a:ext uri="{FF2B5EF4-FFF2-40B4-BE49-F238E27FC236}">
                <a16:creationId xmlns:a16="http://schemas.microsoft.com/office/drawing/2014/main" id="{09E86C12-2F9F-7841-B773-CF0DA5E77A5C}"/>
              </a:ext>
            </a:extLst>
          </p:cNvPr>
          <p:cNvGrpSpPr/>
          <p:nvPr/>
        </p:nvGrpSpPr>
        <p:grpSpPr>
          <a:xfrm>
            <a:off x="634418" y="3136557"/>
            <a:ext cx="3101340" cy="397898"/>
            <a:chOff x="317500" y="317500"/>
            <a:chExt cx="3101340" cy="397898"/>
          </a:xfrm>
        </p:grpSpPr>
        <p:pic>
          <p:nvPicPr>
            <p:cNvPr id="48" name="PFE element 106">
              <a:extLst>
                <a:ext uri="{FF2B5EF4-FFF2-40B4-BE49-F238E27FC236}">
                  <a16:creationId xmlns:a16="http://schemas.microsoft.com/office/drawing/2014/main" id="{980A0988-5AE5-EA40-80CF-0E3C808A8F7B}"/>
                </a:ext>
              </a:extLst>
            </p:cNvPr>
            <p:cNvPicPr>
              <a:picLocks/>
            </p:cNvPicPr>
            <p:nvPr/>
          </p:nvPicPr>
          <p:blipFill>
            <a:blip r:embed="rId11"/>
            <a:stretch>
              <a:fillRect/>
            </a:stretch>
          </p:blipFill>
          <p:spPr>
            <a:xfrm>
              <a:off x="317500" y="317500"/>
              <a:ext cx="3101340" cy="397898"/>
            </a:xfrm>
            <a:prstGeom prst="rect">
              <a:avLst/>
            </a:prstGeom>
          </p:spPr>
        </p:pic>
        <p:sp>
          <p:nvSpPr>
            <p:cNvPr id="49" name="Shape_28">
              <a:extLst>
                <a:ext uri="{FF2B5EF4-FFF2-40B4-BE49-F238E27FC236}">
                  <a16:creationId xmlns:a16="http://schemas.microsoft.com/office/drawing/2014/main" id="{9EC7C110-9D9E-444A-8641-04F8D65A924E}"/>
                </a:ext>
              </a:extLst>
            </p:cNvPr>
            <p:cNvSpPr/>
            <p:nvPr/>
          </p:nvSpPr>
          <p:spPr>
            <a:xfrm>
              <a:off x="317500" y="317500"/>
              <a:ext cx="3101340" cy="397898"/>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5148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
                                        </p:tgtEl>
                                      </p:cBhvr>
                                    </p:animEffect>
                                    <p:set>
                                      <p:cBhvr>
                                        <p:cTn id="20" dur="1" fill="hold">
                                          <p:stCondLst>
                                            <p:cond delay="499"/>
                                          </p:stCondLst>
                                        </p:cTn>
                                        <p:tgtEl>
                                          <p:spTgt spid="2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4"/>
                                        </p:tgtEl>
                                      </p:cBhvr>
                                    </p:animEffect>
                                    <p:set>
                                      <p:cBhvr>
                                        <p:cTn id="30" dur="1" fill="hold">
                                          <p:stCondLst>
                                            <p:cond delay="499"/>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8"/>
                                        </p:tgtEl>
                                      </p:cBhvr>
                                    </p:animEffect>
                                    <p:set>
                                      <p:cBhvr>
                                        <p:cTn id="40" dur="1" fill="hold">
                                          <p:stCondLst>
                                            <p:cond delay="499"/>
                                          </p:stCondLst>
                                        </p:cTn>
                                        <p:tgtEl>
                                          <p:spTgt spid="3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2"/>
                                        </p:tgtEl>
                                      </p:cBhvr>
                                    </p:animEffect>
                                    <p:set>
                                      <p:cBhvr>
                                        <p:cTn id="50" dur="1" fill="hold">
                                          <p:stCondLst>
                                            <p:cond delay="499"/>
                                          </p:stCondLst>
                                        </p:cTn>
                                        <p:tgtEl>
                                          <p:spTgt spid="4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46"/>
                                        </p:tgtEl>
                                      </p:cBhvr>
                                    </p:animEffect>
                                    <p:set>
                                      <p:cBhvr>
                                        <p:cTn id="60" dur="1" fill="hold">
                                          <p:stCondLst>
                                            <p:cond delay="499"/>
                                          </p:stCondLst>
                                        </p:cTn>
                                        <p:tgtEl>
                                          <p:spTgt spid="4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50"/>
                                        </p:tgtEl>
                                      </p:cBhvr>
                                    </p:animEffect>
                                    <p:set>
                                      <p:cBhvr>
                                        <p:cTn id="70" dur="1" fill="hold">
                                          <p:stCondLst>
                                            <p:cond delay="499"/>
                                          </p:stCondLst>
                                        </p:cTn>
                                        <p:tgtEl>
                                          <p:spTgt spid="5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fade">
                                      <p:cBhvr>
                                        <p:cTn id="7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9" grpId="1" animBg="1"/>
      <p:bldP spid="27" grpId="0"/>
      <p:bldP spid="28" grpId="0"/>
      <p:bldP spid="28" grpId="1"/>
      <p:bldP spid="29" grpId="0"/>
      <p:bldP spid="29" grpId="1"/>
      <p:bldP spid="30" grpId="0"/>
      <p:bldP spid="30" grpId="1"/>
      <p:bldP spid="31" grpId="0"/>
      <p:bldP spid="31" grpId="1"/>
      <p:bldP spid="32" grpId="0"/>
      <p:bldP spid="3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54F80D2-A54E-F045-8434-EF661068AE88}"/>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1B69EDE-15C4-E24A-90D5-B076C0EA53E9}"/>
              </a:ext>
            </a:extLst>
          </p:cNvPr>
          <p:cNvSpPr/>
          <p:nvPr/>
        </p:nvSpPr>
        <p:spPr>
          <a:xfrm>
            <a:off x="494270" y="2693774"/>
            <a:ext cx="4456671" cy="1515762"/>
          </a:xfrm>
          <a:prstGeom prst="rect">
            <a:avLst/>
          </a:prstGeom>
          <a:solidFill>
            <a:srgbClr val="84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FE element 109">
            <a:extLst>
              <a:ext uri="{FF2B5EF4-FFF2-40B4-BE49-F238E27FC236}">
                <a16:creationId xmlns:a16="http://schemas.microsoft.com/office/drawing/2014/main" id="{8C46938F-09AE-6349-B8B1-2173A628B411}"/>
              </a:ext>
            </a:extLst>
          </p:cNvPr>
          <p:cNvPicPr>
            <a:picLocks/>
          </p:cNvPicPr>
          <p:nvPr/>
        </p:nvPicPr>
        <p:blipFill>
          <a:blip r:embed="rId3"/>
          <a:stretch>
            <a:fillRect/>
          </a:stretch>
        </p:blipFill>
        <p:spPr>
          <a:xfrm>
            <a:off x="392811" y="1589970"/>
            <a:ext cx="7532370" cy="872490"/>
          </a:xfrm>
          <a:prstGeom prst="rect">
            <a:avLst/>
          </a:prstGeom>
        </p:spPr>
      </p:pic>
      <p:sp>
        <p:nvSpPr>
          <p:cNvPr id="13" name="Rectangle 12">
            <a:extLst>
              <a:ext uri="{FF2B5EF4-FFF2-40B4-BE49-F238E27FC236}">
                <a16:creationId xmlns:a16="http://schemas.microsoft.com/office/drawing/2014/main" id="{CF74B80E-8DCC-5F40-BBD1-7C7225525D96}"/>
              </a:ext>
            </a:extLst>
          </p:cNvPr>
          <p:cNvSpPr/>
          <p:nvPr/>
        </p:nvSpPr>
        <p:spPr>
          <a:xfrm>
            <a:off x="428368" y="2067698"/>
            <a:ext cx="6516129" cy="477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fehide111" hidden="1">
            <a:extLst>
              <a:ext uri="{FF2B5EF4-FFF2-40B4-BE49-F238E27FC236}">
                <a16:creationId xmlns:a16="http://schemas.microsoft.com/office/drawing/2014/main" id="{BEB5C9FE-2D1C-4B4C-A286-EF8A0F1FE412}"/>
              </a:ext>
            </a:extLst>
          </p:cNvPr>
          <p:cNvSpPr/>
          <p:nvPr/>
        </p:nvSpPr>
        <p:spPr>
          <a:xfrm>
            <a:off x="671383" y="2947536"/>
            <a:ext cx="4139514" cy="1005403"/>
          </a:xfrm>
          <a:prstGeom prst="rect">
            <a:avLst/>
          </a:prstGeom>
          <a:solidFill>
            <a:schemeClr val="accent1"/>
          </a:solidFill>
        </p:spPr>
        <p:txBody>
          <a:bodyPr wrap="square"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spcAft>
                <a:spcPts val="1000"/>
              </a:spcAft>
              <a:buFont typeface="Arial" panose="020B0604020202020204" pitchFamily="34" charset="0"/>
              <a:buChar char="•"/>
            </a:pPr>
            <a:r>
              <a:rPr lang="en-US" sz="1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Say</a:t>
            </a: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 Apologize and </a:t>
            </a:r>
            <a:r>
              <a:rPr lang="en-US" sz="1700" i="1" dirty="0">
                <a:solidFill>
                  <a:schemeClr val="bg1"/>
                </a:solidFill>
                <a:latin typeface="Open Sans" panose="020B0606030504020204" pitchFamily="34" charset="0"/>
                <a:ea typeface="Open Sans" panose="020B0606030504020204" pitchFamily="34" charset="0"/>
                <a:cs typeface="Open Sans" panose="020B0606030504020204" pitchFamily="34" charset="0"/>
              </a:rPr>
              <a:t>Show Your ID</a:t>
            </a:r>
          </a:p>
          <a:p>
            <a:pPr marL="285750" indent="-285750">
              <a:spcAft>
                <a:spcPts val="1000"/>
              </a:spcAft>
              <a:buFont typeface="Arial" panose="020B0604020202020204" pitchFamily="34" charset="0"/>
              <a:buChar char="•"/>
            </a:pPr>
            <a:r>
              <a:rPr lang="en-US" sz="17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Do</a:t>
            </a:r>
            <a:r>
              <a:rPr lang="en-US" sz="1700" dirty="0">
                <a:solidFill>
                  <a:schemeClr val="bg1"/>
                </a:solidFill>
                <a:latin typeface="Open Sans" panose="020B0606030504020204" pitchFamily="34" charset="0"/>
                <a:ea typeface="Open Sans" panose="020B0606030504020204" pitchFamily="34" charset="0"/>
                <a:cs typeface="Open Sans" panose="020B0606030504020204" pitchFamily="34" charset="0"/>
              </a:rPr>
              <a:t>: Help the other person feel better and show that you are sorry</a:t>
            </a:r>
          </a:p>
        </p:txBody>
      </p:sp>
      <p:grpSp>
        <p:nvGrpSpPr>
          <p:cNvPr id="15" name="Group 14">
            <a:extLst>
              <a:ext uri="{FF2B5EF4-FFF2-40B4-BE49-F238E27FC236}">
                <a16:creationId xmlns:a16="http://schemas.microsoft.com/office/drawing/2014/main" id="{C8F4A739-E11F-AF44-BD90-8C673E3B6BE2}"/>
              </a:ext>
            </a:extLst>
          </p:cNvPr>
          <p:cNvGrpSpPr/>
          <p:nvPr/>
        </p:nvGrpSpPr>
        <p:grpSpPr>
          <a:xfrm>
            <a:off x="670405" y="2947317"/>
            <a:ext cx="4141470" cy="1005840"/>
            <a:chOff x="317500" y="317500"/>
            <a:chExt cx="4141470" cy="1005840"/>
          </a:xfrm>
        </p:grpSpPr>
        <p:pic>
          <p:nvPicPr>
            <p:cNvPr id="11" name="PFE element 111">
              <a:extLst>
                <a:ext uri="{FF2B5EF4-FFF2-40B4-BE49-F238E27FC236}">
                  <a16:creationId xmlns:a16="http://schemas.microsoft.com/office/drawing/2014/main" id="{9A7F60B4-30AA-5446-AD76-36F423685B4A}"/>
                </a:ext>
              </a:extLst>
            </p:cNvPr>
            <p:cNvPicPr>
              <a:picLocks/>
            </p:cNvPicPr>
            <p:nvPr/>
          </p:nvPicPr>
          <p:blipFill>
            <a:blip r:embed="rId4"/>
            <a:stretch>
              <a:fillRect/>
            </a:stretch>
          </p:blipFill>
          <p:spPr>
            <a:xfrm>
              <a:off x="317500" y="317500"/>
              <a:ext cx="4141470" cy="1005840"/>
            </a:xfrm>
            <a:prstGeom prst="rect">
              <a:avLst/>
            </a:prstGeom>
          </p:spPr>
        </p:pic>
        <p:sp>
          <p:nvSpPr>
            <p:cNvPr id="12" name="Shape_29">
              <a:extLst>
                <a:ext uri="{FF2B5EF4-FFF2-40B4-BE49-F238E27FC236}">
                  <a16:creationId xmlns:a16="http://schemas.microsoft.com/office/drawing/2014/main" id="{66E3410F-4DB9-1545-8373-00EEB2949680}"/>
                </a:ext>
              </a:extLst>
            </p:cNvPr>
            <p:cNvSpPr/>
            <p:nvPr/>
          </p:nvSpPr>
          <p:spPr>
            <a:xfrm>
              <a:off x="317500" y="317500"/>
              <a:ext cx="4141470" cy="10058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E2F09274-FA8D-744D-B738-3FF8B38FAF4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86032" y="4531428"/>
            <a:ext cx="2570205" cy="1712850"/>
          </a:xfrm>
          <a:prstGeom prst="rect">
            <a:avLst/>
          </a:prstGeom>
        </p:spPr>
      </p:pic>
      <p:sp>
        <p:nvSpPr>
          <p:cNvPr id="17" name="pfehide113" hidden="1">
            <a:extLst>
              <a:ext uri="{FF2B5EF4-FFF2-40B4-BE49-F238E27FC236}">
                <a16:creationId xmlns:a16="http://schemas.microsoft.com/office/drawing/2014/main" id="{EAB508D6-273C-AA43-918A-9E0CF048A9E6}"/>
              </a:ext>
            </a:extLst>
          </p:cNvPr>
          <p:cNvSpPr/>
          <p:nvPr/>
        </p:nvSpPr>
        <p:spPr>
          <a:xfrm>
            <a:off x="3225113" y="4451169"/>
            <a:ext cx="3686433" cy="1862048"/>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rPr>
              <a:t>If you hurt someone’s feelings when you teased them…</a:t>
            </a:r>
          </a:p>
          <a:p>
            <a:pPr marL="285750" indent="-285750">
              <a:spcAft>
                <a:spcPts val="1000"/>
              </a:spcAft>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could you say?</a:t>
            </a:r>
          </a:p>
          <a:p>
            <a:pPr marL="285750" indent="-285750">
              <a:spcAft>
                <a:spcPts val="1000"/>
              </a:spcAft>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What could you do?</a:t>
            </a:r>
          </a:p>
          <a:p>
            <a:pPr>
              <a:spcAft>
                <a:spcPts val="1000"/>
              </a:spcAft>
            </a:pPr>
            <a:endParaRPr lang="en-US" dirty="0"/>
          </a:p>
        </p:txBody>
      </p:sp>
      <p:grpSp>
        <p:nvGrpSpPr>
          <p:cNvPr id="25" name="Group 24">
            <a:extLst>
              <a:ext uri="{FF2B5EF4-FFF2-40B4-BE49-F238E27FC236}">
                <a16:creationId xmlns:a16="http://schemas.microsoft.com/office/drawing/2014/main" id="{873CB003-B2D9-F14F-A5D5-498C9B8D238E}"/>
              </a:ext>
            </a:extLst>
          </p:cNvPr>
          <p:cNvGrpSpPr/>
          <p:nvPr/>
        </p:nvGrpSpPr>
        <p:grpSpPr>
          <a:xfrm>
            <a:off x="3225113" y="4448743"/>
            <a:ext cx="3684270" cy="1866900"/>
            <a:chOff x="317500" y="317500"/>
            <a:chExt cx="3684270" cy="1866900"/>
          </a:xfrm>
        </p:grpSpPr>
        <p:pic>
          <p:nvPicPr>
            <p:cNvPr id="23" name="PFE element 113">
              <a:extLst>
                <a:ext uri="{FF2B5EF4-FFF2-40B4-BE49-F238E27FC236}">
                  <a16:creationId xmlns:a16="http://schemas.microsoft.com/office/drawing/2014/main" id="{8DB770E9-8A6A-784F-B70C-B119447ED423}"/>
                </a:ext>
              </a:extLst>
            </p:cNvPr>
            <p:cNvPicPr>
              <a:picLocks/>
            </p:cNvPicPr>
            <p:nvPr/>
          </p:nvPicPr>
          <p:blipFill>
            <a:blip r:embed="rId6"/>
            <a:stretch>
              <a:fillRect/>
            </a:stretch>
          </p:blipFill>
          <p:spPr>
            <a:xfrm>
              <a:off x="317500" y="317500"/>
              <a:ext cx="3684270" cy="1866900"/>
            </a:xfrm>
            <a:prstGeom prst="rect">
              <a:avLst/>
            </a:prstGeom>
          </p:spPr>
        </p:pic>
        <p:sp>
          <p:nvSpPr>
            <p:cNvPr id="24" name="Shape_30">
              <a:extLst>
                <a:ext uri="{FF2B5EF4-FFF2-40B4-BE49-F238E27FC236}">
                  <a16:creationId xmlns:a16="http://schemas.microsoft.com/office/drawing/2014/main" id="{753ADCDD-7A1A-AE40-81E3-31AA2A9068A6}"/>
                </a:ext>
              </a:extLst>
            </p:cNvPr>
            <p:cNvSpPr/>
            <p:nvPr/>
          </p:nvSpPr>
          <p:spPr>
            <a:xfrm>
              <a:off x="317500" y="317500"/>
              <a:ext cx="3684270" cy="18669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95434D5F-11B6-344F-BDBF-F49597C448DD}"/>
              </a:ext>
            </a:extLst>
          </p:cNvPr>
          <p:cNvSpPr/>
          <p:nvPr/>
        </p:nvSpPr>
        <p:spPr>
          <a:xfrm>
            <a:off x="3253947" y="5068330"/>
            <a:ext cx="3361038" cy="477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AA29880-482D-444B-A0DC-9E2B7AC51E67}"/>
              </a:ext>
            </a:extLst>
          </p:cNvPr>
          <p:cNvSpPr/>
          <p:nvPr/>
        </p:nvSpPr>
        <p:spPr>
          <a:xfrm>
            <a:off x="3253947" y="5562600"/>
            <a:ext cx="3361038" cy="477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fehide116" hidden="1">
            <a:extLst>
              <a:ext uri="{FF2B5EF4-FFF2-40B4-BE49-F238E27FC236}">
                <a16:creationId xmlns:a16="http://schemas.microsoft.com/office/drawing/2014/main" id="{CFE4D8AD-A57B-5C4C-B200-3C876C679FB8}"/>
              </a:ext>
            </a:extLst>
          </p:cNvPr>
          <p:cNvSpPr/>
          <p:nvPr/>
        </p:nvSpPr>
        <p:spPr>
          <a:xfrm>
            <a:off x="391297" y="2603833"/>
            <a:ext cx="4572000" cy="3693319"/>
          </a:xfrm>
          <a:prstGeom prst="rect">
            <a:avLst/>
          </a:prstGeom>
          <a:solidFill>
            <a:schemeClr val="accent1"/>
          </a:solid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Create a skit that:</a:t>
            </a:r>
          </a:p>
          <a:p>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Begins with a reading of your card’s background.</a:t>
            </a:r>
          </a:p>
          <a:p>
            <a:pPr marL="342900" indent="-342900">
              <a:buFont typeface="+mj-lt"/>
              <a:buAutoNum type="arabicPeriod"/>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Acts out how to make amends for the situation by showing how to:</a:t>
            </a:r>
          </a:p>
          <a:p>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rPr>
              <a:t>Say</a:t>
            </a: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 Apologize and </a:t>
            </a:r>
            <a:r>
              <a:rPr lang="en-US" i="1" dirty="0">
                <a:solidFill>
                  <a:srgbClr val="005B89"/>
                </a:solidFill>
                <a:latin typeface="Open Sans" panose="020B0606030504020204" pitchFamily="34" charset="0"/>
                <a:ea typeface="Open Sans" panose="020B0606030504020204" pitchFamily="34" charset="0"/>
                <a:cs typeface="Open Sans" panose="020B0606030504020204" pitchFamily="34" charset="0"/>
              </a:rPr>
              <a:t>Show Your ID</a:t>
            </a:r>
          </a:p>
          <a:p>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rPr>
              <a:t>Do</a:t>
            </a: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 Help the other person feel better and show that you are sorry</a:t>
            </a:r>
          </a:p>
          <a:p>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9" name="Group 28">
            <a:extLst>
              <a:ext uri="{FF2B5EF4-FFF2-40B4-BE49-F238E27FC236}">
                <a16:creationId xmlns:a16="http://schemas.microsoft.com/office/drawing/2014/main" id="{51516C3C-DA82-1846-A773-DE0188465917}"/>
              </a:ext>
            </a:extLst>
          </p:cNvPr>
          <p:cNvGrpSpPr/>
          <p:nvPr/>
        </p:nvGrpSpPr>
        <p:grpSpPr>
          <a:xfrm>
            <a:off x="389392" y="2602642"/>
            <a:ext cx="4575810" cy="3695700"/>
            <a:chOff x="317500" y="317500"/>
            <a:chExt cx="4575810" cy="3695700"/>
          </a:xfrm>
        </p:grpSpPr>
        <p:pic>
          <p:nvPicPr>
            <p:cNvPr id="27" name="PFE element 116">
              <a:extLst>
                <a:ext uri="{FF2B5EF4-FFF2-40B4-BE49-F238E27FC236}">
                  <a16:creationId xmlns:a16="http://schemas.microsoft.com/office/drawing/2014/main" id="{BD3C5D3F-06F3-714C-BDC8-DA392D680EA7}"/>
                </a:ext>
              </a:extLst>
            </p:cNvPr>
            <p:cNvPicPr>
              <a:picLocks/>
            </p:cNvPicPr>
            <p:nvPr/>
          </p:nvPicPr>
          <p:blipFill>
            <a:blip r:embed="rId7"/>
            <a:stretch>
              <a:fillRect/>
            </a:stretch>
          </p:blipFill>
          <p:spPr>
            <a:xfrm>
              <a:off x="317500" y="317500"/>
              <a:ext cx="4575810" cy="3695700"/>
            </a:xfrm>
            <a:prstGeom prst="rect">
              <a:avLst/>
            </a:prstGeom>
          </p:spPr>
        </p:pic>
        <p:sp>
          <p:nvSpPr>
            <p:cNvPr id="28" name="Shape_31">
              <a:extLst>
                <a:ext uri="{FF2B5EF4-FFF2-40B4-BE49-F238E27FC236}">
                  <a16:creationId xmlns:a16="http://schemas.microsoft.com/office/drawing/2014/main" id="{F30CF245-3315-AF4F-AE0D-E7850D07D690}"/>
                </a:ext>
              </a:extLst>
            </p:cNvPr>
            <p:cNvSpPr/>
            <p:nvPr/>
          </p:nvSpPr>
          <p:spPr>
            <a:xfrm>
              <a:off x="317500" y="317500"/>
              <a:ext cx="4575810" cy="36957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572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0"/>
                                        </p:tgtEl>
                                      </p:cBhvr>
                                    </p:animEffect>
                                    <p:set>
                                      <p:cBhvr>
                                        <p:cTn id="53" dur="1" fill="hold">
                                          <p:stCondLst>
                                            <p:cond delay="499"/>
                                          </p:stCondLst>
                                        </p:cTn>
                                        <p:tgtEl>
                                          <p:spTgt spid="2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3" grpId="0" animBg="1"/>
      <p:bldP spid="14" grpId="0"/>
      <p:bldP spid="14" grpId="1"/>
      <p:bldP spid="17" grpId="0"/>
      <p:bldP spid="17" grpId="1"/>
      <p:bldP spid="19" grpId="0" animBg="1"/>
      <p:bldP spid="19" grpId="1" animBg="1"/>
      <p:bldP spid="20" grpId="0" animBg="1"/>
      <p:bldP spid="20" grpId="1" animBg="1"/>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0433E5-B772-6440-9D55-C2548083C717}"/>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4E5544E-9551-C242-A474-98355C6B40AC}"/>
              </a:ext>
            </a:extLst>
          </p:cNvPr>
          <p:cNvSpPr/>
          <p:nvPr/>
        </p:nvSpPr>
        <p:spPr>
          <a:xfrm>
            <a:off x="593124" y="1696995"/>
            <a:ext cx="8188411" cy="42919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90716C-CCED-ED4D-B5FE-F93096BE8399}"/>
              </a:ext>
            </a:extLst>
          </p:cNvPr>
          <p:cNvPicPr>
            <a:picLocks noChangeAspect="1"/>
          </p:cNvPicPr>
          <p:nvPr/>
        </p:nvPicPr>
        <p:blipFill>
          <a:blip r:embed="rId3"/>
          <a:stretch>
            <a:fillRect/>
          </a:stretch>
        </p:blipFill>
        <p:spPr>
          <a:xfrm>
            <a:off x="580938" y="1667475"/>
            <a:ext cx="8208835" cy="4321433"/>
          </a:xfrm>
          <a:prstGeom prst="rect">
            <a:avLst/>
          </a:prstGeom>
        </p:spPr>
      </p:pic>
      <p:pic>
        <p:nvPicPr>
          <p:cNvPr id="15" name="PFE element 120">
            <a:extLst>
              <a:ext uri="{FF2B5EF4-FFF2-40B4-BE49-F238E27FC236}">
                <a16:creationId xmlns:a16="http://schemas.microsoft.com/office/drawing/2014/main" id="{477BD936-9DD4-2B42-8EA0-F6514D10083C}"/>
              </a:ext>
            </a:extLst>
          </p:cNvPr>
          <p:cNvPicPr>
            <a:picLocks/>
          </p:cNvPicPr>
          <p:nvPr/>
        </p:nvPicPr>
        <p:blipFill>
          <a:blip r:embed="rId4"/>
          <a:stretch>
            <a:fillRect/>
          </a:stretch>
        </p:blipFill>
        <p:spPr>
          <a:xfrm>
            <a:off x="755657" y="2548644"/>
            <a:ext cx="7772400" cy="762000"/>
          </a:xfrm>
          <a:prstGeom prst="rect">
            <a:avLst/>
          </a:prstGeom>
        </p:spPr>
      </p:pic>
      <p:sp>
        <p:nvSpPr>
          <p:cNvPr id="8" name="pfehide121" hidden="1">
            <a:extLst>
              <a:ext uri="{FF2B5EF4-FFF2-40B4-BE49-F238E27FC236}">
                <a16:creationId xmlns:a16="http://schemas.microsoft.com/office/drawing/2014/main" id="{4231EB71-6AC9-E84D-89AD-101D5B270102}"/>
              </a:ext>
            </a:extLst>
          </p:cNvPr>
          <p:cNvSpPr/>
          <p:nvPr/>
        </p:nvSpPr>
        <p:spPr>
          <a:xfrm>
            <a:off x="2743199" y="3230946"/>
            <a:ext cx="3723503" cy="1328569"/>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Scene 1</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spcAft>
                <a:spcPts val="1000"/>
              </a:spcAft>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You excluded someone from a game at recess and their feelings are hurt. </a:t>
            </a:r>
          </a:p>
        </p:txBody>
      </p:sp>
      <p:grpSp>
        <p:nvGrpSpPr>
          <p:cNvPr id="21" name="Group 20">
            <a:extLst>
              <a:ext uri="{FF2B5EF4-FFF2-40B4-BE49-F238E27FC236}">
                <a16:creationId xmlns:a16="http://schemas.microsoft.com/office/drawing/2014/main" id="{224C38AD-BDF9-664F-8D0F-98C47D0D780E}"/>
              </a:ext>
            </a:extLst>
          </p:cNvPr>
          <p:cNvGrpSpPr/>
          <p:nvPr/>
        </p:nvGrpSpPr>
        <p:grpSpPr>
          <a:xfrm>
            <a:off x="2743199" y="3226576"/>
            <a:ext cx="3722370" cy="1337310"/>
            <a:chOff x="317500" y="317500"/>
            <a:chExt cx="3722370" cy="1337310"/>
          </a:xfrm>
        </p:grpSpPr>
        <p:pic>
          <p:nvPicPr>
            <p:cNvPr id="19" name="PFE element 121">
              <a:extLst>
                <a:ext uri="{FF2B5EF4-FFF2-40B4-BE49-F238E27FC236}">
                  <a16:creationId xmlns:a16="http://schemas.microsoft.com/office/drawing/2014/main" id="{5E9D8EEA-FDE7-3B46-B76F-CD02F2149A4B}"/>
                </a:ext>
              </a:extLst>
            </p:cNvPr>
            <p:cNvPicPr>
              <a:picLocks/>
            </p:cNvPicPr>
            <p:nvPr/>
          </p:nvPicPr>
          <p:blipFill>
            <a:blip r:embed="rId5"/>
            <a:stretch>
              <a:fillRect/>
            </a:stretch>
          </p:blipFill>
          <p:spPr>
            <a:xfrm>
              <a:off x="317500" y="317500"/>
              <a:ext cx="3722370" cy="1337310"/>
            </a:xfrm>
            <a:prstGeom prst="rect">
              <a:avLst/>
            </a:prstGeom>
          </p:spPr>
        </p:pic>
        <p:sp>
          <p:nvSpPr>
            <p:cNvPr id="20" name="Shape_32">
              <a:extLst>
                <a:ext uri="{FF2B5EF4-FFF2-40B4-BE49-F238E27FC236}">
                  <a16:creationId xmlns:a16="http://schemas.microsoft.com/office/drawing/2014/main" id="{D9091C9B-C8B2-6943-814F-BEE298EAA454}"/>
                </a:ext>
              </a:extLst>
            </p:cNvPr>
            <p:cNvSpPr/>
            <p:nvPr/>
          </p:nvSpPr>
          <p:spPr>
            <a:xfrm>
              <a:off x="317500" y="317500"/>
              <a:ext cx="3722370" cy="13373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fehide122" hidden="1">
            <a:extLst>
              <a:ext uri="{FF2B5EF4-FFF2-40B4-BE49-F238E27FC236}">
                <a16:creationId xmlns:a16="http://schemas.microsoft.com/office/drawing/2014/main" id="{6EE13969-2315-B349-B9DF-073655043621}"/>
              </a:ext>
            </a:extLst>
          </p:cNvPr>
          <p:cNvSpPr/>
          <p:nvPr/>
        </p:nvSpPr>
        <p:spPr>
          <a:xfrm>
            <a:off x="2743200" y="3236976"/>
            <a:ext cx="3723503" cy="1328569"/>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Scene 6</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spcAft>
                <a:spcPts val="1000"/>
              </a:spcAft>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You persuade your classmate </a:t>
            </a:r>
            <a:b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b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to let you copy their math homework. </a:t>
            </a:r>
          </a:p>
        </p:txBody>
      </p:sp>
      <p:grpSp>
        <p:nvGrpSpPr>
          <p:cNvPr id="25" name="Group 24">
            <a:extLst>
              <a:ext uri="{FF2B5EF4-FFF2-40B4-BE49-F238E27FC236}">
                <a16:creationId xmlns:a16="http://schemas.microsoft.com/office/drawing/2014/main" id="{D72697A8-B6E9-6B48-B18B-7F6EDC37170B}"/>
              </a:ext>
            </a:extLst>
          </p:cNvPr>
          <p:cNvGrpSpPr/>
          <p:nvPr/>
        </p:nvGrpSpPr>
        <p:grpSpPr>
          <a:xfrm>
            <a:off x="2743200" y="3236976"/>
            <a:ext cx="3722370" cy="1325880"/>
            <a:chOff x="317500" y="317500"/>
            <a:chExt cx="3722370" cy="1325880"/>
          </a:xfrm>
        </p:grpSpPr>
        <p:pic>
          <p:nvPicPr>
            <p:cNvPr id="23" name="PFE element 122">
              <a:extLst>
                <a:ext uri="{FF2B5EF4-FFF2-40B4-BE49-F238E27FC236}">
                  <a16:creationId xmlns:a16="http://schemas.microsoft.com/office/drawing/2014/main" id="{B03DD4FB-DC08-1A4C-9F2D-4EFD630F1FC0}"/>
                </a:ext>
              </a:extLst>
            </p:cNvPr>
            <p:cNvPicPr>
              <a:picLocks/>
            </p:cNvPicPr>
            <p:nvPr/>
          </p:nvPicPr>
          <p:blipFill>
            <a:blip r:embed="rId6"/>
            <a:stretch>
              <a:fillRect/>
            </a:stretch>
          </p:blipFill>
          <p:spPr>
            <a:xfrm>
              <a:off x="317500" y="317500"/>
              <a:ext cx="3722370" cy="1325880"/>
            </a:xfrm>
            <a:prstGeom prst="rect">
              <a:avLst/>
            </a:prstGeom>
          </p:spPr>
        </p:pic>
        <p:sp>
          <p:nvSpPr>
            <p:cNvPr id="24" name="Shape_33">
              <a:extLst>
                <a:ext uri="{FF2B5EF4-FFF2-40B4-BE49-F238E27FC236}">
                  <a16:creationId xmlns:a16="http://schemas.microsoft.com/office/drawing/2014/main" id="{D2200D16-1B41-854D-BD99-714CD4DDFE03}"/>
                </a:ext>
              </a:extLst>
            </p:cNvPr>
            <p:cNvSpPr/>
            <p:nvPr/>
          </p:nvSpPr>
          <p:spPr>
            <a:xfrm>
              <a:off x="317500" y="317500"/>
              <a:ext cx="3722370" cy="13258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pfehide123" hidden="1">
            <a:extLst>
              <a:ext uri="{FF2B5EF4-FFF2-40B4-BE49-F238E27FC236}">
                <a16:creationId xmlns:a16="http://schemas.microsoft.com/office/drawing/2014/main" id="{AF5724AD-E4A1-6840-B1C6-31827873E666}"/>
              </a:ext>
            </a:extLst>
          </p:cNvPr>
          <p:cNvSpPr/>
          <p:nvPr/>
        </p:nvSpPr>
        <p:spPr>
          <a:xfrm>
            <a:off x="2737022" y="3243649"/>
            <a:ext cx="3723503" cy="1051570"/>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Scene 2</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spcAft>
                <a:spcPts val="1000"/>
              </a:spcAft>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You upset an adult at home because you didn’t speak kindly. </a:t>
            </a:r>
          </a:p>
        </p:txBody>
      </p:sp>
      <p:grpSp>
        <p:nvGrpSpPr>
          <p:cNvPr id="29" name="Group 28">
            <a:extLst>
              <a:ext uri="{FF2B5EF4-FFF2-40B4-BE49-F238E27FC236}">
                <a16:creationId xmlns:a16="http://schemas.microsoft.com/office/drawing/2014/main" id="{B8F2BD2B-24CD-6C46-B612-A0B38685CF86}"/>
              </a:ext>
            </a:extLst>
          </p:cNvPr>
          <p:cNvGrpSpPr/>
          <p:nvPr/>
        </p:nvGrpSpPr>
        <p:grpSpPr>
          <a:xfrm>
            <a:off x="2737022" y="3239844"/>
            <a:ext cx="3722370" cy="1059180"/>
            <a:chOff x="317500" y="317500"/>
            <a:chExt cx="3722370" cy="1059180"/>
          </a:xfrm>
        </p:grpSpPr>
        <p:pic>
          <p:nvPicPr>
            <p:cNvPr id="27" name="PFE element 123">
              <a:extLst>
                <a:ext uri="{FF2B5EF4-FFF2-40B4-BE49-F238E27FC236}">
                  <a16:creationId xmlns:a16="http://schemas.microsoft.com/office/drawing/2014/main" id="{5112870B-DFD1-3942-B6FD-F35002006CCE}"/>
                </a:ext>
              </a:extLst>
            </p:cNvPr>
            <p:cNvPicPr>
              <a:picLocks/>
            </p:cNvPicPr>
            <p:nvPr/>
          </p:nvPicPr>
          <p:blipFill>
            <a:blip r:embed="rId7"/>
            <a:stretch>
              <a:fillRect/>
            </a:stretch>
          </p:blipFill>
          <p:spPr>
            <a:xfrm>
              <a:off x="317500" y="317500"/>
              <a:ext cx="3722370" cy="1059180"/>
            </a:xfrm>
            <a:prstGeom prst="rect">
              <a:avLst/>
            </a:prstGeom>
          </p:spPr>
        </p:pic>
        <p:sp>
          <p:nvSpPr>
            <p:cNvPr id="28" name="Shape_34">
              <a:extLst>
                <a:ext uri="{FF2B5EF4-FFF2-40B4-BE49-F238E27FC236}">
                  <a16:creationId xmlns:a16="http://schemas.microsoft.com/office/drawing/2014/main" id="{65AEA0A8-2374-4C45-940B-4A49FC57A16E}"/>
                </a:ext>
              </a:extLst>
            </p:cNvPr>
            <p:cNvSpPr/>
            <p:nvPr/>
          </p:nvSpPr>
          <p:spPr>
            <a:xfrm>
              <a:off x="317500" y="317500"/>
              <a:ext cx="3722370" cy="10591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pfehide124" hidden="1">
            <a:extLst>
              <a:ext uri="{FF2B5EF4-FFF2-40B4-BE49-F238E27FC236}">
                <a16:creationId xmlns:a16="http://schemas.microsoft.com/office/drawing/2014/main" id="{2B4C7A83-AA09-5843-ABDC-D5AF14A1E8CE}"/>
              </a:ext>
            </a:extLst>
          </p:cNvPr>
          <p:cNvSpPr/>
          <p:nvPr/>
        </p:nvSpPr>
        <p:spPr>
          <a:xfrm>
            <a:off x="2745260" y="3239530"/>
            <a:ext cx="3723503" cy="1328569"/>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Scene 3</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spcAft>
                <a:spcPts val="1000"/>
              </a:spcAft>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You weren’t nice to a classmate when they asked for your help with an assignment. </a:t>
            </a:r>
          </a:p>
        </p:txBody>
      </p:sp>
      <p:grpSp>
        <p:nvGrpSpPr>
          <p:cNvPr id="33" name="Group 32">
            <a:extLst>
              <a:ext uri="{FF2B5EF4-FFF2-40B4-BE49-F238E27FC236}">
                <a16:creationId xmlns:a16="http://schemas.microsoft.com/office/drawing/2014/main" id="{CF0494B7-9520-3245-AEBF-985DB35465F3}"/>
              </a:ext>
            </a:extLst>
          </p:cNvPr>
          <p:cNvGrpSpPr/>
          <p:nvPr/>
        </p:nvGrpSpPr>
        <p:grpSpPr>
          <a:xfrm>
            <a:off x="2745260" y="3235160"/>
            <a:ext cx="3722370" cy="1337310"/>
            <a:chOff x="317500" y="317500"/>
            <a:chExt cx="3722370" cy="1337310"/>
          </a:xfrm>
        </p:grpSpPr>
        <p:pic>
          <p:nvPicPr>
            <p:cNvPr id="31" name="PFE element 124">
              <a:extLst>
                <a:ext uri="{FF2B5EF4-FFF2-40B4-BE49-F238E27FC236}">
                  <a16:creationId xmlns:a16="http://schemas.microsoft.com/office/drawing/2014/main" id="{9510A206-9B9A-E04E-BDB1-85DF26907CDD}"/>
                </a:ext>
              </a:extLst>
            </p:cNvPr>
            <p:cNvPicPr>
              <a:picLocks/>
            </p:cNvPicPr>
            <p:nvPr/>
          </p:nvPicPr>
          <p:blipFill>
            <a:blip r:embed="rId8"/>
            <a:stretch>
              <a:fillRect/>
            </a:stretch>
          </p:blipFill>
          <p:spPr>
            <a:xfrm>
              <a:off x="317500" y="317500"/>
              <a:ext cx="3722370" cy="1337310"/>
            </a:xfrm>
            <a:prstGeom prst="rect">
              <a:avLst/>
            </a:prstGeom>
          </p:spPr>
        </p:pic>
        <p:sp>
          <p:nvSpPr>
            <p:cNvPr id="32" name="Shape_35">
              <a:extLst>
                <a:ext uri="{FF2B5EF4-FFF2-40B4-BE49-F238E27FC236}">
                  <a16:creationId xmlns:a16="http://schemas.microsoft.com/office/drawing/2014/main" id="{3AEE548B-3071-6F46-965F-1DC332AA7995}"/>
                </a:ext>
              </a:extLst>
            </p:cNvPr>
            <p:cNvSpPr/>
            <p:nvPr/>
          </p:nvSpPr>
          <p:spPr>
            <a:xfrm>
              <a:off x="317500" y="317500"/>
              <a:ext cx="3722370" cy="13373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pfehide125" hidden="1">
            <a:extLst>
              <a:ext uri="{FF2B5EF4-FFF2-40B4-BE49-F238E27FC236}">
                <a16:creationId xmlns:a16="http://schemas.microsoft.com/office/drawing/2014/main" id="{2C1D60AB-95F0-2E4F-916F-682B626E9399}"/>
              </a:ext>
            </a:extLst>
          </p:cNvPr>
          <p:cNvSpPr/>
          <p:nvPr/>
        </p:nvSpPr>
        <p:spPr>
          <a:xfrm>
            <a:off x="2730843" y="3239529"/>
            <a:ext cx="3723503" cy="1328569"/>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Scene 4</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spcAft>
                <a:spcPts val="1000"/>
              </a:spcAft>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You see someone making fun of someone’s lunch in the cafeteria and you just watch it happen. </a:t>
            </a:r>
          </a:p>
        </p:txBody>
      </p:sp>
      <p:grpSp>
        <p:nvGrpSpPr>
          <p:cNvPr id="37" name="Group 36">
            <a:extLst>
              <a:ext uri="{FF2B5EF4-FFF2-40B4-BE49-F238E27FC236}">
                <a16:creationId xmlns:a16="http://schemas.microsoft.com/office/drawing/2014/main" id="{885E3A90-E444-CA46-ADD9-403CF87BC74A}"/>
              </a:ext>
            </a:extLst>
          </p:cNvPr>
          <p:cNvGrpSpPr/>
          <p:nvPr/>
        </p:nvGrpSpPr>
        <p:grpSpPr>
          <a:xfrm>
            <a:off x="2730843" y="3235159"/>
            <a:ext cx="3722370" cy="1337310"/>
            <a:chOff x="317500" y="317500"/>
            <a:chExt cx="3722370" cy="1337310"/>
          </a:xfrm>
        </p:grpSpPr>
        <p:pic>
          <p:nvPicPr>
            <p:cNvPr id="35" name="PFE element 125">
              <a:extLst>
                <a:ext uri="{FF2B5EF4-FFF2-40B4-BE49-F238E27FC236}">
                  <a16:creationId xmlns:a16="http://schemas.microsoft.com/office/drawing/2014/main" id="{B165251D-F11D-D947-A7CD-761D502ECAE8}"/>
                </a:ext>
              </a:extLst>
            </p:cNvPr>
            <p:cNvPicPr>
              <a:picLocks/>
            </p:cNvPicPr>
            <p:nvPr/>
          </p:nvPicPr>
          <p:blipFill>
            <a:blip r:embed="rId9"/>
            <a:stretch>
              <a:fillRect/>
            </a:stretch>
          </p:blipFill>
          <p:spPr>
            <a:xfrm>
              <a:off x="317500" y="317500"/>
              <a:ext cx="3722370" cy="1337310"/>
            </a:xfrm>
            <a:prstGeom prst="rect">
              <a:avLst/>
            </a:prstGeom>
          </p:spPr>
        </p:pic>
        <p:sp>
          <p:nvSpPr>
            <p:cNvPr id="36" name="Shape_36">
              <a:extLst>
                <a:ext uri="{FF2B5EF4-FFF2-40B4-BE49-F238E27FC236}">
                  <a16:creationId xmlns:a16="http://schemas.microsoft.com/office/drawing/2014/main" id="{DBA25608-9B76-9646-8E42-1629CEBC841D}"/>
                </a:ext>
              </a:extLst>
            </p:cNvPr>
            <p:cNvSpPr/>
            <p:nvPr/>
          </p:nvSpPr>
          <p:spPr>
            <a:xfrm>
              <a:off x="317500" y="317500"/>
              <a:ext cx="3722370" cy="13373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pfehide126" hidden="1">
            <a:extLst>
              <a:ext uri="{FF2B5EF4-FFF2-40B4-BE49-F238E27FC236}">
                <a16:creationId xmlns:a16="http://schemas.microsoft.com/office/drawing/2014/main" id="{9F975C6E-1C6D-6543-AEDB-8F60F489AFFE}"/>
              </a:ext>
            </a:extLst>
          </p:cNvPr>
          <p:cNvSpPr/>
          <p:nvPr/>
        </p:nvSpPr>
        <p:spPr>
          <a:xfrm>
            <a:off x="2743200" y="3235411"/>
            <a:ext cx="3723503" cy="1328569"/>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1000"/>
              </a:spcAft>
            </a:pPr>
            <a:r>
              <a:rPr lang="en-US" b="1" dirty="0">
                <a:solidFill>
                  <a:schemeClr val="bg1"/>
                </a:solidFill>
                <a:latin typeface="Open Sans" panose="020B0606030504020204" pitchFamily="34" charset="0"/>
                <a:ea typeface="Open Sans" panose="020B0606030504020204" pitchFamily="34" charset="0"/>
                <a:cs typeface="Open Sans" panose="020B0606030504020204" pitchFamily="34" charset="0"/>
              </a:rPr>
              <a:t>Scene 5</a:t>
            </a: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spcAft>
                <a:spcPts val="1000"/>
              </a:spcAft>
            </a:pPr>
            <a:r>
              <a:rPr lang="en-US" dirty="0">
                <a:solidFill>
                  <a:schemeClr val="bg1"/>
                </a:solidFill>
                <a:latin typeface="Open Sans" panose="020B0606030504020204" pitchFamily="34" charset="0"/>
                <a:ea typeface="Open Sans" panose="020B0606030504020204" pitchFamily="34" charset="0"/>
                <a:cs typeface="Open Sans" panose="020B0606030504020204" pitchFamily="34" charset="0"/>
              </a:rPr>
              <a:t>Someone is teasing another student about their new haircut and you join in. </a:t>
            </a:r>
          </a:p>
        </p:txBody>
      </p:sp>
      <p:grpSp>
        <p:nvGrpSpPr>
          <p:cNvPr id="41" name="Group 40">
            <a:extLst>
              <a:ext uri="{FF2B5EF4-FFF2-40B4-BE49-F238E27FC236}">
                <a16:creationId xmlns:a16="http://schemas.microsoft.com/office/drawing/2014/main" id="{D3C1BB86-925F-EB45-8B6B-CC36E36A9B78}"/>
              </a:ext>
            </a:extLst>
          </p:cNvPr>
          <p:cNvGrpSpPr/>
          <p:nvPr/>
        </p:nvGrpSpPr>
        <p:grpSpPr>
          <a:xfrm>
            <a:off x="2743200" y="3235411"/>
            <a:ext cx="3722370" cy="1325880"/>
            <a:chOff x="317500" y="317500"/>
            <a:chExt cx="3722370" cy="1325880"/>
          </a:xfrm>
        </p:grpSpPr>
        <p:pic>
          <p:nvPicPr>
            <p:cNvPr id="39" name="PFE element 126">
              <a:extLst>
                <a:ext uri="{FF2B5EF4-FFF2-40B4-BE49-F238E27FC236}">
                  <a16:creationId xmlns:a16="http://schemas.microsoft.com/office/drawing/2014/main" id="{88006B40-FD8B-8044-8623-8920916ED898}"/>
                </a:ext>
              </a:extLst>
            </p:cNvPr>
            <p:cNvPicPr>
              <a:picLocks/>
            </p:cNvPicPr>
            <p:nvPr/>
          </p:nvPicPr>
          <p:blipFill>
            <a:blip r:embed="rId10"/>
            <a:stretch>
              <a:fillRect/>
            </a:stretch>
          </p:blipFill>
          <p:spPr>
            <a:xfrm>
              <a:off x="317500" y="317500"/>
              <a:ext cx="3722370" cy="1325880"/>
            </a:xfrm>
            <a:prstGeom prst="rect">
              <a:avLst/>
            </a:prstGeom>
          </p:spPr>
        </p:pic>
        <p:sp>
          <p:nvSpPr>
            <p:cNvPr id="40" name="Shape_37">
              <a:extLst>
                <a:ext uri="{FF2B5EF4-FFF2-40B4-BE49-F238E27FC236}">
                  <a16:creationId xmlns:a16="http://schemas.microsoft.com/office/drawing/2014/main" id="{3BB706F6-DD73-5645-9D29-BB1DDB8CAE80}"/>
                </a:ext>
              </a:extLst>
            </p:cNvPr>
            <p:cNvSpPr/>
            <p:nvPr/>
          </p:nvSpPr>
          <p:spPr>
            <a:xfrm>
              <a:off x="317500" y="317500"/>
              <a:ext cx="3722370" cy="132588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3748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1"/>
                                        </p:tgtEl>
                                      </p:cBhvr>
                                    </p:animEffect>
                                    <p:set>
                                      <p:cBhvr>
                                        <p:cTn id="12" dur="1" fill="hold">
                                          <p:stCondLst>
                                            <p:cond delay="4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9"/>
                                        </p:tgtEl>
                                      </p:cBhvr>
                                    </p:animEffect>
                                    <p:set>
                                      <p:cBhvr>
                                        <p:cTn id="22" dur="1" fill="hold">
                                          <p:stCondLst>
                                            <p:cond delay="499"/>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1"/>
                                        </p:tgtEl>
                                      </p:cBhvr>
                                    </p:animEffect>
                                    <p:set>
                                      <p:cBhvr>
                                        <p:cTn id="52" dur="1" fill="hold">
                                          <p:stCondLst>
                                            <p:cond delay="499"/>
                                          </p:stCondLst>
                                        </p:cTn>
                                        <p:tgtEl>
                                          <p:spTgt spid="4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10" grpId="0"/>
      <p:bldP spid="10" grpId="1"/>
      <p:bldP spid="11" grpId="0"/>
      <p:bldP spid="11" grpId="1"/>
      <p:bldP spid="12" grpId="0"/>
      <p:bldP spid="12" grpId="1"/>
      <p:bldP spid="13" grpId="0"/>
      <p:bldP spid="13"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DDAED1-E6D8-7D44-AD4A-9D16D129D750}"/>
              </a:ext>
            </a:extLst>
          </p:cNvPr>
          <p:cNvSpPr/>
          <p:nvPr/>
        </p:nvSpPr>
        <p:spPr>
          <a:xfrm>
            <a:off x="0" y="5693678"/>
            <a:ext cx="3097530" cy="1164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FE element 6">
            <a:extLst>
              <a:ext uri="{FF2B5EF4-FFF2-40B4-BE49-F238E27FC236}">
                <a16:creationId xmlns:a16="http://schemas.microsoft.com/office/drawing/2014/main" id="{8E8EDE40-6818-764A-AD04-F5B252F9BC4D}"/>
              </a:ext>
            </a:extLst>
          </p:cNvPr>
          <p:cNvPicPr>
            <a:picLocks/>
          </p:cNvPicPr>
          <p:nvPr/>
        </p:nvPicPr>
        <p:blipFill>
          <a:blip r:embed="rId3"/>
          <a:stretch>
            <a:fillRect/>
          </a:stretch>
        </p:blipFill>
        <p:spPr>
          <a:xfrm>
            <a:off x="4300917" y="3009873"/>
            <a:ext cx="4271010" cy="1779270"/>
          </a:xfrm>
          <a:prstGeom prst="rect">
            <a:avLst/>
          </a:prstGeom>
        </p:spPr>
      </p:pic>
      <p:pic>
        <p:nvPicPr>
          <p:cNvPr id="3" name="Picture 2" descr="A close up of a piece of paper&#10;&#10;Description automatically generated">
            <a:extLst>
              <a:ext uri="{FF2B5EF4-FFF2-40B4-BE49-F238E27FC236}">
                <a16:creationId xmlns:a16="http://schemas.microsoft.com/office/drawing/2014/main" id="{F24D99C9-3265-7B4F-9C0B-E0B15330BF0D}"/>
              </a:ext>
            </a:extLst>
          </p:cNvPr>
          <p:cNvPicPr>
            <a:picLocks noChangeAspect="1"/>
          </p:cNvPicPr>
          <p:nvPr/>
        </p:nvPicPr>
        <p:blipFill>
          <a:blip r:embed="rId4"/>
          <a:stretch>
            <a:fillRect/>
          </a:stretch>
        </p:blipFill>
        <p:spPr>
          <a:xfrm>
            <a:off x="548640" y="1828800"/>
            <a:ext cx="3157345" cy="4542503"/>
          </a:xfrm>
          <a:prstGeom prst="rect">
            <a:avLst/>
          </a:prstGeom>
          <a:ln>
            <a:solidFill>
              <a:schemeClr val="bg2"/>
            </a:solidFill>
          </a:ln>
        </p:spPr>
      </p:pic>
    </p:spTree>
    <p:extLst>
      <p:ext uri="{BB962C8B-B14F-4D97-AF65-F5344CB8AC3E}">
        <p14:creationId xmlns:p14="http://schemas.microsoft.com/office/powerpoint/2010/main" val="810132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FE element 127">
            <a:extLst>
              <a:ext uri="{FF2B5EF4-FFF2-40B4-BE49-F238E27FC236}">
                <a16:creationId xmlns:a16="http://schemas.microsoft.com/office/drawing/2014/main" id="{BFF31A2D-5A20-B240-8B90-197A66044B62}"/>
              </a:ext>
            </a:extLst>
          </p:cNvPr>
          <p:cNvPicPr>
            <a:picLocks/>
          </p:cNvPicPr>
          <p:nvPr/>
        </p:nvPicPr>
        <p:blipFill>
          <a:blip r:embed="rId3"/>
          <a:stretch>
            <a:fillRect/>
          </a:stretch>
        </p:blipFill>
        <p:spPr>
          <a:xfrm>
            <a:off x="365760" y="1599475"/>
            <a:ext cx="7772400" cy="765810"/>
          </a:xfrm>
          <a:prstGeom prst="rect">
            <a:avLst/>
          </a:prstGeom>
        </p:spPr>
      </p:pic>
      <p:sp>
        <p:nvSpPr>
          <p:cNvPr id="4" name="Rectangle 3">
            <a:extLst>
              <a:ext uri="{FF2B5EF4-FFF2-40B4-BE49-F238E27FC236}">
                <a16:creationId xmlns:a16="http://schemas.microsoft.com/office/drawing/2014/main" id="{D54F80D2-A54E-F045-8434-EF661068AE88}"/>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FE element 129">
            <a:extLst>
              <a:ext uri="{FF2B5EF4-FFF2-40B4-BE49-F238E27FC236}">
                <a16:creationId xmlns:a16="http://schemas.microsoft.com/office/drawing/2014/main" id="{125BF7AB-81A4-B149-86A0-89F956190EF0}"/>
              </a:ext>
            </a:extLst>
          </p:cNvPr>
          <p:cNvPicPr>
            <a:picLocks/>
          </p:cNvPicPr>
          <p:nvPr/>
        </p:nvPicPr>
        <p:blipFill>
          <a:blip r:embed="rId4"/>
          <a:stretch>
            <a:fillRect/>
          </a:stretch>
        </p:blipFill>
        <p:spPr>
          <a:xfrm>
            <a:off x="420504" y="2601873"/>
            <a:ext cx="4747260" cy="3977640"/>
          </a:xfrm>
          <a:prstGeom prst="rect">
            <a:avLst/>
          </a:prstGeom>
        </p:spPr>
      </p:pic>
      <p:pic>
        <p:nvPicPr>
          <p:cNvPr id="25" name="Picture 24">
            <a:extLst>
              <a:ext uri="{FF2B5EF4-FFF2-40B4-BE49-F238E27FC236}">
                <a16:creationId xmlns:a16="http://schemas.microsoft.com/office/drawing/2014/main" id="{658A6B8B-1901-654A-87F2-9F31BF3C6E9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761470" y="2413686"/>
            <a:ext cx="1952368" cy="1532238"/>
          </a:xfrm>
          <a:prstGeom prst="rect">
            <a:avLst/>
          </a:prstGeom>
        </p:spPr>
      </p:pic>
      <p:pic>
        <p:nvPicPr>
          <p:cNvPr id="26" name="Picture 25">
            <a:extLst>
              <a:ext uri="{FF2B5EF4-FFF2-40B4-BE49-F238E27FC236}">
                <a16:creationId xmlns:a16="http://schemas.microsoft.com/office/drawing/2014/main" id="{A8B57829-B218-AE41-BC63-212C5893B504}"/>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845643" y="4077730"/>
            <a:ext cx="1918722" cy="1573427"/>
          </a:xfrm>
          <a:prstGeom prst="rect">
            <a:avLst/>
          </a:prstGeom>
        </p:spPr>
      </p:pic>
      <p:pic>
        <p:nvPicPr>
          <p:cNvPr id="27" name="Picture 26">
            <a:extLst>
              <a:ext uri="{FF2B5EF4-FFF2-40B4-BE49-F238E27FC236}">
                <a16:creationId xmlns:a16="http://schemas.microsoft.com/office/drawing/2014/main" id="{4DBC6E7A-6D11-C449-8F0A-171948721F8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829166" y="2421924"/>
            <a:ext cx="1944131" cy="1532238"/>
          </a:xfrm>
          <a:prstGeom prst="rect">
            <a:avLst/>
          </a:prstGeom>
        </p:spPr>
      </p:pic>
      <p:pic>
        <p:nvPicPr>
          <p:cNvPr id="28" name="Picture 27">
            <a:extLst>
              <a:ext uri="{FF2B5EF4-FFF2-40B4-BE49-F238E27FC236}">
                <a16:creationId xmlns:a16="http://schemas.microsoft.com/office/drawing/2014/main" id="{F81F298B-C9B7-5044-A820-2CDDF1BCB466}"/>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4761470" y="4069492"/>
            <a:ext cx="1945632" cy="1584773"/>
          </a:xfrm>
          <a:prstGeom prst="rect">
            <a:avLst/>
          </a:prstGeom>
        </p:spPr>
      </p:pic>
    </p:spTree>
    <p:extLst>
      <p:ext uri="{BB962C8B-B14F-4D97-AF65-F5344CB8AC3E}">
        <p14:creationId xmlns:p14="http://schemas.microsoft.com/office/powerpoint/2010/main" val="519387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FE element 134">
            <a:extLst>
              <a:ext uri="{FF2B5EF4-FFF2-40B4-BE49-F238E27FC236}">
                <a16:creationId xmlns:a16="http://schemas.microsoft.com/office/drawing/2014/main" id="{310C8C4B-F12B-CF4C-9154-990BEB60D65B}"/>
              </a:ext>
            </a:extLst>
          </p:cNvPr>
          <p:cNvPicPr>
            <a:picLocks/>
          </p:cNvPicPr>
          <p:nvPr/>
        </p:nvPicPr>
        <p:blipFill>
          <a:blip r:embed="rId3"/>
          <a:stretch>
            <a:fillRect/>
          </a:stretch>
        </p:blipFill>
        <p:spPr>
          <a:xfrm>
            <a:off x="365760" y="1599475"/>
            <a:ext cx="7772400" cy="765810"/>
          </a:xfrm>
          <a:prstGeom prst="rect">
            <a:avLst/>
          </a:prstGeom>
        </p:spPr>
      </p:pic>
      <p:sp>
        <p:nvSpPr>
          <p:cNvPr id="4" name="Rectangle 3">
            <a:extLst>
              <a:ext uri="{FF2B5EF4-FFF2-40B4-BE49-F238E27FC236}">
                <a16:creationId xmlns:a16="http://schemas.microsoft.com/office/drawing/2014/main" id="{D54F80D2-A54E-F045-8434-EF661068AE88}"/>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map&#10;&#10;Description automatically generated">
            <a:extLst>
              <a:ext uri="{FF2B5EF4-FFF2-40B4-BE49-F238E27FC236}">
                <a16:creationId xmlns:a16="http://schemas.microsoft.com/office/drawing/2014/main" id="{E063E416-2FF0-4740-9D86-B50F2E00ACED}"/>
              </a:ext>
            </a:extLst>
          </p:cNvPr>
          <p:cNvPicPr>
            <a:picLocks noChangeAspect="1"/>
          </p:cNvPicPr>
          <p:nvPr/>
        </p:nvPicPr>
        <p:blipFill rotWithShape="1">
          <a:blip r:embed="rId4"/>
          <a:srcRect l="7855" t="6541" r="5350" b="50692"/>
          <a:stretch/>
        </p:blipFill>
        <p:spPr>
          <a:xfrm>
            <a:off x="457200" y="2377440"/>
            <a:ext cx="5295016" cy="3753713"/>
          </a:xfrm>
          <a:prstGeom prst="rect">
            <a:avLst/>
          </a:prstGeom>
          <a:ln>
            <a:noFill/>
          </a:ln>
        </p:spPr>
      </p:pic>
    </p:spTree>
    <p:extLst>
      <p:ext uri="{BB962C8B-B14F-4D97-AF65-F5344CB8AC3E}">
        <p14:creationId xmlns:p14="http://schemas.microsoft.com/office/powerpoint/2010/main" val="346288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466BA7DF-5261-7448-82A6-0D09D46F772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075947" y="5482090"/>
            <a:ext cx="1367650" cy="1371600"/>
          </a:xfrm>
          <a:prstGeom prst="rect">
            <a:avLst/>
          </a:prstGeom>
        </p:spPr>
      </p:pic>
      <p:pic>
        <p:nvPicPr>
          <p:cNvPr id="28" name="Picture 27">
            <a:extLst>
              <a:ext uri="{FF2B5EF4-FFF2-40B4-BE49-F238E27FC236}">
                <a16:creationId xmlns:a16="http://schemas.microsoft.com/office/drawing/2014/main" id="{D0AD2E3B-3696-FC49-A476-1C26835F045B}"/>
              </a:ext>
            </a:extLst>
          </p:cNvPr>
          <p:cNvPicPr>
            <a:picLocks noChangeAspect="1"/>
          </p:cNvPicPr>
          <p:nvPr/>
        </p:nvPicPr>
        <p:blipFill rotWithShape="1">
          <a:blip r:embed="rId4">
            <a:extLst>
              <a:ext uri="{28A0092B-C50C-407E-A947-70E740481C1C}">
                <a14:useLocalDpi xmlns:a14="http://schemas.microsoft.com/office/drawing/2010/main"/>
              </a:ext>
            </a:extLst>
          </a:blip>
          <a:srcRect b="1610"/>
          <a:stretch/>
        </p:blipFill>
        <p:spPr>
          <a:xfrm>
            <a:off x="6452670" y="0"/>
            <a:ext cx="1391919" cy="1290128"/>
          </a:xfrm>
          <a:prstGeom prst="rect">
            <a:avLst/>
          </a:prstGeom>
        </p:spPr>
      </p:pic>
      <p:pic>
        <p:nvPicPr>
          <p:cNvPr id="29" name="Picture 28">
            <a:extLst>
              <a:ext uri="{FF2B5EF4-FFF2-40B4-BE49-F238E27FC236}">
                <a16:creationId xmlns:a16="http://schemas.microsoft.com/office/drawing/2014/main" id="{CF7E1EF8-8324-C840-95BF-D7EA881AE222}"/>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5482090"/>
            <a:ext cx="1381935" cy="1371600"/>
          </a:xfrm>
          <a:prstGeom prst="rect">
            <a:avLst/>
          </a:prstGeom>
          <a:ln>
            <a:noFill/>
          </a:ln>
        </p:spPr>
      </p:pic>
      <p:pic>
        <p:nvPicPr>
          <p:cNvPr id="30" name="Picture 29">
            <a:extLst>
              <a:ext uri="{FF2B5EF4-FFF2-40B4-BE49-F238E27FC236}">
                <a16:creationId xmlns:a16="http://schemas.microsoft.com/office/drawing/2014/main" id="{01C02E5F-DD9B-2047-883F-69E5B5345602}"/>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199123" y="0"/>
            <a:ext cx="1303169" cy="1293423"/>
          </a:xfrm>
          <a:prstGeom prst="rect">
            <a:avLst/>
          </a:prstGeom>
        </p:spPr>
      </p:pic>
      <p:pic>
        <p:nvPicPr>
          <p:cNvPr id="38" name="Picture 37">
            <a:extLst>
              <a:ext uri="{FF2B5EF4-FFF2-40B4-BE49-F238E27FC236}">
                <a16:creationId xmlns:a16="http://schemas.microsoft.com/office/drawing/2014/main" id="{A821FBB2-7797-6144-9D6E-06543A0E5820}"/>
              </a:ext>
            </a:extLst>
          </p:cNvPr>
          <p:cNvPicPr>
            <a:picLocks noChangeAspect="1"/>
          </p:cNvPicPr>
          <p:nvPr/>
        </p:nvPicPr>
        <p:blipFill rotWithShape="1">
          <a:blip r:embed="rId7">
            <a:extLst>
              <a:ext uri="{28A0092B-C50C-407E-A947-70E740481C1C}">
                <a14:useLocalDpi xmlns:a14="http://schemas.microsoft.com/office/drawing/2010/main"/>
              </a:ext>
            </a:extLst>
          </a:blip>
          <a:srcRect t="-283" r="26495"/>
          <a:stretch/>
        </p:blipFill>
        <p:spPr>
          <a:xfrm>
            <a:off x="7844589" y="0"/>
            <a:ext cx="1299411" cy="1293423"/>
          </a:xfrm>
          <a:prstGeom prst="rect">
            <a:avLst/>
          </a:prstGeom>
          <a:ln>
            <a:noFill/>
          </a:ln>
        </p:spPr>
      </p:pic>
      <p:pic>
        <p:nvPicPr>
          <p:cNvPr id="27" name="Picture 26">
            <a:extLst>
              <a:ext uri="{FF2B5EF4-FFF2-40B4-BE49-F238E27FC236}">
                <a16:creationId xmlns:a16="http://schemas.microsoft.com/office/drawing/2014/main" id="{2229C5A1-1C8B-C448-A7C8-35900175CC0A}"/>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1374922" y="5482090"/>
            <a:ext cx="1368700" cy="1371600"/>
          </a:xfrm>
          <a:prstGeom prst="rect">
            <a:avLst/>
          </a:prstGeom>
          <a:ln>
            <a:noFill/>
          </a:ln>
        </p:spPr>
      </p:pic>
      <p:pic>
        <p:nvPicPr>
          <p:cNvPr id="41" name="Picture 40">
            <a:extLst>
              <a:ext uri="{FF2B5EF4-FFF2-40B4-BE49-F238E27FC236}">
                <a16:creationId xmlns:a16="http://schemas.microsoft.com/office/drawing/2014/main" id="{73BF59C2-1D66-0447-840C-28B748915D0B}"/>
              </a:ext>
            </a:extLst>
          </p:cNvPr>
          <p:cNvPicPr>
            <a:picLocks noChangeAspect="1"/>
          </p:cNvPicPr>
          <p:nvPr/>
        </p:nvPicPr>
        <p:blipFill rotWithShape="1">
          <a:blip r:embed="rId9"/>
          <a:srcRect t="2551" b="-1"/>
          <a:stretch/>
        </p:blipFill>
        <p:spPr>
          <a:xfrm>
            <a:off x="2728858" y="5482090"/>
            <a:ext cx="1403802" cy="1371600"/>
          </a:xfrm>
          <a:prstGeom prst="rect">
            <a:avLst/>
          </a:prstGeom>
        </p:spPr>
      </p:pic>
      <p:pic>
        <p:nvPicPr>
          <p:cNvPr id="18" name="Picture 17">
            <a:extLst>
              <a:ext uri="{FF2B5EF4-FFF2-40B4-BE49-F238E27FC236}">
                <a16:creationId xmlns:a16="http://schemas.microsoft.com/office/drawing/2014/main" id="{3DD8DBD9-1B82-1D42-8ECC-B3BF686BD402}"/>
              </a:ext>
            </a:extLst>
          </p:cNvPr>
          <p:cNvPicPr>
            <a:picLocks noChangeAspect="1"/>
          </p:cNvPicPr>
          <p:nvPr/>
        </p:nvPicPr>
        <p:blipFill rotWithShape="1">
          <a:blip r:embed="rId10">
            <a:extLst>
              <a:ext uri="{28A0092B-C50C-407E-A947-70E740481C1C}">
                <a14:useLocalDpi xmlns:a14="http://schemas.microsoft.com/office/drawing/2010/main"/>
              </a:ext>
            </a:extLst>
          </a:blip>
          <a:srcRect b="1443"/>
          <a:stretch/>
        </p:blipFill>
        <p:spPr>
          <a:xfrm>
            <a:off x="6485611" y="0"/>
            <a:ext cx="1374688" cy="1290918"/>
          </a:xfrm>
          <a:prstGeom prst="rect">
            <a:avLst/>
          </a:prstGeom>
        </p:spPr>
      </p:pic>
      <p:sp>
        <p:nvSpPr>
          <p:cNvPr id="43" name="Rectangle 42">
            <a:extLst>
              <a:ext uri="{FF2B5EF4-FFF2-40B4-BE49-F238E27FC236}">
                <a16:creationId xmlns:a16="http://schemas.microsoft.com/office/drawing/2014/main" id="{4DF2C008-D07C-DB46-B33D-1495049B8464}"/>
              </a:ext>
            </a:extLst>
          </p:cNvPr>
          <p:cNvSpPr/>
          <p:nvPr/>
        </p:nvSpPr>
        <p:spPr>
          <a:xfrm>
            <a:off x="1299411" y="1244409"/>
            <a:ext cx="13750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FE element 146">
            <a:extLst>
              <a:ext uri="{FF2B5EF4-FFF2-40B4-BE49-F238E27FC236}">
                <a16:creationId xmlns:a16="http://schemas.microsoft.com/office/drawing/2014/main" id="{5E77A997-F85A-C140-AEA1-9AE71C8C9F61}"/>
              </a:ext>
            </a:extLst>
          </p:cNvPr>
          <p:cNvPicPr>
            <a:picLocks/>
          </p:cNvPicPr>
          <p:nvPr/>
        </p:nvPicPr>
        <p:blipFill>
          <a:blip r:embed="rId11"/>
          <a:stretch>
            <a:fillRect/>
          </a:stretch>
        </p:blipFill>
        <p:spPr>
          <a:xfrm>
            <a:off x="593742" y="1842978"/>
            <a:ext cx="7543800" cy="3162300"/>
          </a:xfrm>
          <a:prstGeom prst="rect">
            <a:avLst/>
          </a:prstGeom>
        </p:spPr>
      </p:pic>
      <p:pic>
        <p:nvPicPr>
          <p:cNvPr id="21" name="Picture 20">
            <a:extLst>
              <a:ext uri="{FF2B5EF4-FFF2-40B4-BE49-F238E27FC236}">
                <a16:creationId xmlns:a16="http://schemas.microsoft.com/office/drawing/2014/main" id="{4ACD2206-F112-D64F-B21F-3EA49370493C}"/>
              </a:ext>
            </a:extLst>
          </p:cNvPr>
          <p:cNvPicPr>
            <a:picLocks noChangeAspect="1"/>
          </p:cNvPicPr>
          <p:nvPr/>
        </p:nvPicPr>
        <p:blipFill rotWithShape="1">
          <a:blip r:embed="rId12">
            <a:extLst>
              <a:ext uri="{28A0092B-C50C-407E-A947-70E740481C1C}">
                <a14:useLocalDpi xmlns:a14="http://schemas.microsoft.com/office/drawing/2010/main"/>
              </a:ext>
            </a:extLst>
          </a:blip>
          <a:srcRect/>
          <a:stretch/>
        </p:blipFill>
        <p:spPr>
          <a:xfrm>
            <a:off x="4003635" y="0"/>
            <a:ext cx="1190678" cy="1289304"/>
          </a:xfrm>
          <a:prstGeom prst="rect">
            <a:avLst/>
          </a:prstGeom>
          <a:ln>
            <a:noFill/>
          </a:ln>
        </p:spPr>
      </p:pic>
      <p:pic>
        <p:nvPicPr>
          <p:cNvPr id="23" name="Picture 22">
            <a:extLst>
              <a:ext uri="{FF2B5EF4-FFF2-40B4-BE49-F238E27FC236}">
                <a16:creationId xmlns:a16="http://schemas.microsoft.com/office/drawing/2014/main" id="{82347ACE-7828-AB4A-9F11-9D0C1D9A3E39}"/>
              </a:ext>
            </a:extLst>
          </p:cNvPr>
          <p:cNvPicPr>
            <a:picLocks noChangeAspect="1"/>
          </p:cNvPicPr>
          <p:nvPr/>
        </p:nvPicPr>
        <p:blipFill rotWithShape="1">
          <a:blip r:embed="rId13">
            <a:extLst>
              <a:ext uri="{28A0092B-C50C-407E-A947-70E740481C1C}">
                <a14:useLocalDpi xmlns:a14="http://schemas.microsoft.com/office/drawing/2010/main"/>
              </a:ext>
            </a:extLst>
          </a:blip>
          <a:srcRect l="-1" r="2326"/>
          <a:stretch/>
        </p:blipFill>
        <p:spPr>
          <a:xfrm>
            <a:off x="2631262" y="-1016"/>
            <a:ext cx="1313616" cy="1290320"/>
          </a:xfrm>
          <a:prstGeom prst="rect">
            <a:avLst/>
          </a:prstGeom>
          <a:ln>
            <a:noFill/>
          </a:ln>
        </p:spPr>
      </p:pic>
    </p:spTree>
    <p:extLst>
      <p:ext uri="{BB962C8B-B14F-4D97-AF65-F5344CB8AC3E}">
        <p14:creationId xmlns:p14="http://schemas.microsoft.com/office/powerpoint/2010/main" val="3638142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DDAED1-E6D8-7D44-AD4A-9D16D129D750}"/>
              </a:ext>
            </a:extLst>
          </p:cNvPr>
          <p:cNvSpPr/>
          <p:nvPr/>
        </p:nvSpPr>
        <p:spPr>
          <a:xfrm>
            <a:off x="0" y="5693678"/>
            <a:ext cx="3097530" cy="1164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FE element 9">
            <a:extLst>
              <a:ext uri="{FF2B5EF4-FFF2-40B4-BE49-F238E27FC236}">
                <a16:creationId xmlns:a16="http://schemas.microsoft.com/office/drawing/2014/main" id="{2E511FDE-44B3-EB44-92D9-A6BF493D5789}"/>
              </a:ext>
            </a:extLst>
          </p:cNvPr>
          <p:cNvPicPr>
            <a:picLocks/>
          </p:cNvPicPr>
          <p:nvPr/>
        </p:nvPicPr>
        <p:blipFill>
          <a:blip r:embed="rId3"/>
          <a:stretch>
            <a:fillRect/>
          </a:stretch>
        </p:blipFill>
        <p:spPr>
          <a:xfrm>
            <a:off x="453055" y="1827704"/>
            <a:ext cx="4030980" cy="4130040"/>
          </a:xfrm>
          <a:prstGeom prst="rect">
            <a:avLst/>
          </a:prstGeom>
        </p:spPr>
      </p:pic>
      <p:pic>
        <p:nvPicPr>
          <p:cNvPr id="10" name="Picture 9">
            <a:extLst>
              <a:ext uri="{FF2B5EF4-FFF2-40B4-BE49-F238E27FC236}">
                <a16:creationId xmlns:a16="http://schemas.microsoft.com/office/drawing/2014/main" id="{77ED6509-3EF6-ED4A-8D5D-7B5182719CEC}"/>
              </a:ext>
            </a:extLst>
          </p:cNvPr>
          <p:cNvPicPr>
            <a:picLocks noChangeAspect="1"/>
          </p:cNvPicPr>
          <p:nvPr/>
        </p:nvPicPr>
        <p:blipFill>
          <a:blip r:embed="rId4"/>
          <a:stretch>
            <a:fillRect/>
          </a:stretch>
        </p:blipFill>
        <p:spPr>
          <a:xfrm>
            <a:off x="4744123" y="1828800"/>
            <a:ext cx="4014374" cy="4014374"/>
          </a:xfrm>
          <a:prstGeom prst="rect">
            <a:avLst/>
          </a:prstGeom>
        </p:spPr>
      </p:pic>
    </p:spTree>
    <p:extLst>
      <p:ext uri="{BB962C8B-B14F-4D97-AF65-F5344CB8AC3E}">
        <p14:creationId xmlns:p14="http://schemas.microsoft.com/office/powerpoint/2010/main" val="373246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EAD4AA-A03B-9048-9240-8E90D778BA84}"/>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FE element 12">
            <a:extLst>
              <a:ext uri="{FF2B5EF4-FFF2-40B4-BE49-F238E27FC236}">
                <a16:creationId xmlns:a16="http://schemas.microsoft.com/office/drawing/2014/main" id="{9FC033B1-8146-0043-B4F9-194D35381EFB}"/>
              </a:ext>
            </a:extLst>
          </p:cNvPr>
          <p:cNvPicPr>
            <a:picLocks/>
          </p:cNvPicPr>
          <p:nvPr/>
        </p:nvPicPr>
        <p:blipFill>
          <a:blip r:embed="rId3"/>
          <a:stretch>
            <a:fillRect/>
          </a:stretch>
        </p:blipFill>
        <p:spPr>
          <a:xfrm>
            <a:off x="457200" y="1825371"/>
            <a:ext cx="4469130" cy="3646170"/>
          </a:xfrm>
          <a:prstGeom prst="rect">
            <a:avLst/>
          </a:prstGeom>
        </p:spPr>
      </p:pic>
      <p:pic>
        <p:nvPicPr>
          <p:cNvPr id="13" name="Picture 12">
            <a:extLst>
              <a:ext uri="{FF2B5EF4-FFF2-40B4-BE49-F238E27FC236}">
                <a16:creationId xmlns:a16="http://schemas.microsoft.com/office/drawing/2014/main" id="{3E159E1F-3633-104B-BCE3-B548C63AE8D2}"/>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928616" y="1828800"/>
            <a:ext cx="3877283" cy="3639312"/>
          </a:xfrm>
          <a:prstGeom prst="rect">
            <a:avLst/>
          </a:prstGeom>
        </p:spPr>
      </p:pic>
    </p:spTree>
    <p:extLst>
      <p:ext uri="{BB962C8B-B14F-4D97-AF65-F5344CB8AC3E}">
        <p14:creationId xmlns:p14="http://schemas.microsoft.com/office/powerpoint/2010/main" val="42928188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FE element 14">
            <a:extLst>
              <a:ext uri="{FF2B5EF4-FFF2-40B4-BE49-F238E27FC236}">
                <a16:creationId xmlns:a16="http://schemas.microsoft.com/office/drawing/2014/main" id="{D8D23BAF-D935-CE4F-B880-3F3CE95BD795}"/>
              </a:ext>
            </a:extLst>
          </p:cNvPr>
          <p:cNvPicPr>
            <a:picLocks/>
          </p:cNvPicPr>
          <p:nvPr/>
        </p:nvPicPr>
        <p:blipFill>
          <a:blip r:embed="rId3"/>
          <a:stretch>
            <a:fillRect/>
          </a:stretch>
        </p:blipFill>
        <p:spPr>
          <a:xfrm>
            <a:off x="457200" y="1599475"/>
            <a:ext cx="7772400" cy="765810"/>
          </a:xfrm>
          <a:prstGeom prst="rect">
            <a:avLst/>
          </a:prstGeom>
        </p:spPr>
      </p:pic>
      <p:sp>
        <p:nvSpPr>
          <p:cNvPr id="8" name="Rectangle 7">
            <a:extLst>
              <a:ext uri="{FF2B5EF4-FFF2-40B4-BE49-F238E27FC236}">
                <a16:creationId xmlns:a16="http://schemas.microsoft.com/office/drawing/2014/main" id="{86E661A7-89F0-AE49-AE9E-6E9893DCA246}"/>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FE element 16">
            <a:extLst>
              <a:ext uri="{FF2B5EF4-FFF2-40B4-BE49-F238E27FC236}">
                <a16:creationId xmlns:a16="http://schemas.microsoft.com/office/drawing/2014/main" id="{92873EB2-A582-624D-B297-82585511C563}"/>
              </a:ext>
            </a:extLst>
          </p:cNvPr>
          <p:cNvPicPr>
            <a:picLocks/>
          </p:cNvPicPr>
          <p:nvPr/>
        </p:nvPicPr>
        <p:blipFill>
          <a:blip r:embed="rId4"/>
          <a:stretch>
            <a:fillRect/>
          </a:stretch>
        </p:blipFill>
        <p:spPr>
          <a:xfrm>
            <a:off x="547283" y="2346959"/>
            <a:ext cx="5204460" cy="3581400"/>
          </a:xfrm>
          <a:prstGeom prst="rect">
            <a:avLst/>
          </a:prstGeom>
        </p:spPr>
      </p:pic>
      <p:sp>
        <p:nvSpPr>
          <p:cNvPr id="31" name="pfehide17" hidden="1">
            <a:extLst>
              <a:ext uri="{FF2B5EF4-FFF2-40B4-BE49-F238E27FC236}">
                <a16:creationId xmlns:a16="http://schemas.microsoft.com/office/drawing/2014/main" id="{46D85C46-265D-FD40-8EAF-EA53D0694623}"/>
              </a:ext>
            </a:extLst>
          </p:cNvPr>
          <p:cNvSpPr/>
          <p:nvPr/>
        </p:nvSpPr>
        <p:spPr>
          <a:xfrm>
            <a:off x="5880108" y="2233576"/>
            <a:ext cx="3053579" cy="3046988"/>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000" b="1" dirty="0">
                <a:solidFill>
                  <a:srgbClr val="005B89"/>
                </a:solidFill>
                <a:latin typeface="Open Sans" panose="020B0606030504020204" pitchFamily="34" charset="0"/>
                <a:ea typeface="Open Sans" panose="020B0606030504020204" pitchFamily="34" charset="0"/>
                <a:cs typeface="Open Sans" panose="020B0606030504020204" pitchFamily="34" charset="0"/>
              </a:rPr>
              <a:t>Grit</a:t>
            </a:r>
          </a:p>
          <a:p>
            <a:endPar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When you have grit, you are </a:t>
            </a:r>
            <a:r>
              <a:rPr lang="en-US" b="1" dirty="0">
                <a:solidFill>
                  <a:srgbClr val="005B89"/>
                </a:solidFill>
                <a:latin typeface="Open Sans" panose="020B0606030504020204" pitchFamily="34" charset="0"/>
                <a:ea typeface="Open Sans" panose="020B0606030504020204" pitchFamily="34" charset="0"/>
                <a:cs typeface="Open Sans" panose="020B0606030504020204" pitchFamily="34" charset="0"/>
              </a:rPr>
              <a:t>strong</a:t>
            </a: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 on the inside.</a:t>
            </a:r>
          </a:p>
          <a:p>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You are determined to work toward your goal and do the right thing even if it is hard. You keep on trying and you don’t give up. </a:t>
            </a:r>
          </a:p>
          <a:p>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oup 15">
            <a:extLst>
              <a:ext uri="{FF2B5EF4-FFF2-40B4-BE49-F238E27FC236}">
                <a16:creationId xmlns:a16="http://schemas.microsoft.com/office/drawing/2014/main" id="{87EB3DF5-C2BA-D746-A9DB-D4CCDB029FCA}"/>
              </a:ext>
            </a:extLst>
          </p:cNvPr>
          <p:cNvGrpSpPr/>
          <p:nvPr/>
        </p:nvGrpSpPr>
        <p:grpSpPr>
          <a:xfrm>
            <a:off x="5880108" y="2233070"/>
            <a:ext cx="3051810" cy="3048000"/>
            <a:chOff x="317500" y="317500"/>
            <a:chExt cx="3051810" cy="3048000"/>
          </a:xfrm>
        </p:grpSpPr>
        <p:pic>
          <p:nvPicPr>
            <p:cNvPr id="14" name="PFE element 17">
              <a:extLst>
                <a:ext uri="{FF2B5EF4-FFF2-40B4-BE49-F238E27FC236}">
                  <a16:creationId xmlns:a16="http://schemas.microsoft.com/office/drawing/2014/main" id="{1E5B4AC9-114D-D848-9C42-14DC369E5ADA}"/>
                </a:ext>
              </a:extLst>
            </p:cNvPr>
            <p:cNvPicPr>
              <a:picLocks/>
            </p:cNvPicPr>
            <p:nvPr/>
          </p:nvPicPr>
          <p:blipFill>
            <a:blip r:embed="rId5"/>
            <a:stretch>
              <a:fillRect/>
            </a:stretch>
          </p:blipFill>
          <p:spPr>
            <a:xfrm>
              <a:off x="317500" y="317500"/>
              <a:ext cx="3051810" cy="3048000"/>
            </a:xfrm>
            <a:prstGeom prst="rect">
              <a:avLst/>
            </a:prstGeom>
          </p:spPr>
        </p:pic>
        <p:sp>
          <p:nvSpPr>
            <p:cNvPr id="15" name="Shape_1">
              <a:extLst>
                <a:ext uri="{FF2B5EF4-FFF2-40B4-BE49-F238E27FC236}">
                  <a16:creationId xmlns:a16="http://schemas.microsoft.com/office/drawing/2014/main" id="{029F2F4E-E778-1A42-B591-D11588CAE196}"/>
                </a:ext>
              </a:extLst>
            </p:cNvPr>
            <p:cNvSpPr/>
            <p:nvPr/>
          </p:nvSpPr>
          <p:spPr>
            <a:xfrm>
              <a:off x="317500" y="317500"/>
              <a:ext cx="3051810" cy="30480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099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FE element 18">
            <a:extLst>
              <a:ext uri="{FF2B5EF4-FFF2-40B4-BE49-F238E27FC236}">
                <a16:creationId xmlns:a16="http://schemas.microsoft.com/office/drawing/2014/main" id="{0771379B-99A0-BA48-9EA2-8A0C94995743}"/>
              </a:ext>
            </a:extLst>
          </p:cNvPr>
          <p:cNvPicPr>
            <a:picLocks/>
          </p:cNvPicPr>
          <p:nvPr/>
        </p:nvPicPr>
        <p:blipFill>
          <a:blip r:embed="rId3"/>
          <a:stretch>
            <a:fillRect/>
          </a:stretch>
        </p:blipFill>
        <p:spPr>
          <a:xfrm>
            <a:off x="457200" y="1599475"/>
            <a:ext cx="7772400" cy="765810"/>
          </a:xfrm>
          <a:prstGeom prst="rect">
            <a:avLst/>
          </a:prstGeom>
        </p:spPr>
      </p:pic>
      <p:sp>
        <p:nvSpPr>
          <p:cNvPr id="6" name="Rectangle 5">
            <a:extLst>
              <a:ext uri="{FF2B5EF4-FFF2-40B4-BE49-F238E27FC236}">
                <a16:creationId xmlns:a16="http://schemas.microsoft.com/office/drawing/2014/main" id="{78EAD4AA-A03B-9048-9240-8E90D778BA84}"/>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fehide20" hidden="1">
            <a:extLst>
              <a:ext uri="{FF2B5EF4-FFF2-40B4-BE49-F238E27FC236}">
                <a16:creationId xmlns:a16="http://schemas.microsoft.com/office/drawing/2014/main" id="{F4AA5126-EFFF-0643-8896-D6051634021C}"/>
              </a:ext>
            </a:extLst>
          </p:cNvPr>
          <p:cNvSpPr/>
          <p:nvPr/>
        </p:nvSpPr>
        <p:spPr>
          <a:xfrm>
            <a:off x="5370722" y="2210302"/>
            <a:ext cx="3475823" cy="3600986"/>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You really want to make a basket on your first shot, but you never do. Do you…</a:t>
            </a:r>
            <a:b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try to learn new techniques to see if they work better?</a:t>
            </a:r>
            <a:b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b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tell yourself that you’ll get better when you grow taller?</a:t>
            </a:r>
          </a:p>
          <a:p>
            <a:pPr marL="342900" indent="-342900">
              <a:buFont typeface="Arial" panose="020B0604020202020204" pitchFamily="34" charset="0"/>
              <a:buChar char="•"/>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4" name="Group 13">
            <a:extLst>
              <a:ext uri="{FF2B5EF4-FFF2-40B4-BE49-F238E27FC236}">
                <a16:creationId xmlns:a16="http://schemas.microsoft.com/office/drawing/2014/main" id="{44A4581F-CB53-F94F-9766-CDA69EF6FFED}"/>
              </a:ext>
            </a:extLst>
          </p:cNvPr>
          <p:cNvGrpSpPr/>
          <p:nvPr/>
        </p:nvGrpSpPr>
        <p:grpSpPr>
          <a:xfrm>
            <a:off x="5367464" y="2210302"/>
            <a:ext cx="3482340" cy="3608070"/>
            <a:chOff x="317500" y="317500"/>
            <a:chExt cx="3482340" cy="3608070"/>
          </a:xfrm>
        </p:grpSpPr>
        <p:pic>
          <p:nvPicPr>
            <p:cNvPr id="11" name="PFE element 20">
              <a:extLst>
                <a:ext uri="{FF2B5EF4-FFF2-40B4-BE49-F238E27FC236}">
                  <a16:creationId xmlns:a16="http://schemas.microsoft.com/office/drawing/2014/main" id="{5E76DF1B-43BE-4647-8488-DE61C0AC81FF}"/>
                </a:ext>
              </a:extLst>
            </p:cNvPr>
            <p:cNvPicPr>
              <a:picLocks/>
            </p:cNvPicPr>
            <p:nvPr/>
          </p:nvPicPr>
          <p:blipFill>
            <a:blip r:embed="rId4"/>
            <a:stretch>
              <a:fillRect/>
            </a:stretch>
          </p:blipFill>
          <p:spPr>
            <a:xfrm>
              <a:off x="317500" y="317500"/>
              <a:ext cx="3482340" cy="3608070"/>
            </a:xfrm>
            <a:prstGeom prst="rect">
              <a:avLst/>
            </a:prstGeom>
          </p:spPr>
        </p:pic>
        <p:sp>
          <p:nvSpPr>
            <p:cNvPr id="13" name="Shape_2">
              <a:extLst>
                <a:ext uri="{FF2B5EF4-FFF2-40B4-BE49-F238E27FC236}">
                  <a16:creationId xmlns:a16="http://schemas.microsoft.com/office/drawing/2014/main" id="{0585E63F-360D-1447-B447-308E9A40D53F}"/>
                </a:ext>
              </a:extLst>
            </p:cNvPr>
            <p:cNvSpPr/>
            <p:nvPr/>
          </p:nvSpPr>
          <p:spPr>
            <a:xfrm>
              <a:off x="317500" y="317500"/>
              <a:ext cx="3482340" cy="36080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a:extLst>
              <a:ext uri="{FF2B5EF4-FFF2-40B4-BE49-F238E27FC236}">
                <a16:creationId xmlns:a16="http://schemas.microsoft.com/office/drawing/2014/main" id="{4A5BF0A7-115D-5849-8DC0-D68EF3AD7EDC}"/>
              </a:ext>
            </a:extLst>
          </p:cNvPr>
          <p:cNvPicPr>
            <a:picLocks noChangeAspect="1"/>
          </p:cNvPicPr>
          <p:nvPr/>
        </p:nvPicPr>
        <p:blipFill rotWithShape="1">
          <a:blip r:embed="rId5">
            <a:extLst>
              <a:ext uri="{28A0092B-C50C-407E-A947-70E740481C1C}">
                <a14:useLocalDpi xmlns:a14="http://schemas.microsoft.com/office/drawing/2010/main"/>
              </a:ext>
            </a:extLst>
          </a:blip>
          <a:srcRect r="-139"/>
          <a:stretch/>
        </p:blipFill>
        <p:spPr>
          <a:xfrm>
            <a:off x="466344" y="2292048"/>
            <a:ext cx="4700016" cy="3514392"/>
          </a:xfrm>
          <a:prstGeom prst="rect">
            <a:avLst/>
          </a:prstGeom>
        </p:spPr>
      </p:pic>
      <p:pic>
        <p:nvPicPr>
          <p:cNvPr id="23" name="Picture 22">
            <a:extLst>
              <a:ext uri="{FF2B5EF4-FFF2-40B4-BE49-F238E27FC236}">
                <a16:creationId xmlns:a16="http://schemas.microsoft.com/office/drawing/2014/main" id="{3BBCED70-D6BB-984D-9E39-C7A9303BF868}"/>
              </a:ext>
            </a:extLst>
          </p:cNvPr>
          <p:cNvPicPr>
            <a:picLocks noChangeAspect="1"/>
          </p:cNvPicPr>
          <p:nvPr/>
        </p:nvPicPr>
        <p:blipFill rotWithShape="1">
          <a:blip r:embed="rId6">
            <a:extLst>
              <a:ext uri="{28A0092B-C50C-407E-A947-70E740481C1C}">
                <a14:useLocalDpi xmlns:a14="http://schemas.microsoft.com/office/drawing/2010/main"/>
              </a:ext>
            </a:extLst>
          </a:blip>
          <a:srcRect l="-11880" t="-3549" r="-12160" b="-3071"/>
          <a:stretch/>
        </p:blipFill>
        <p:spPr>
          <a:xfrm>
            <a:off x="475488" y="2304288"/>
            <a:ext cx="4690872" cy="3493008"/>
          </a:xfrm>
          <a:prstGeom prst="rect">
            <a:avLst/>
          </a:prstGeom>
          <a:solidFill>
            <a:schemeClr val="bg1"/>
          </a:solidFill>
          <a:ln>
            <a:solidFill>
              <a:schemeClr val="bg2"/>
            </a:solidFill>
          </a:ln>
        </p:spPr>
      </p:pic>
      <p:pic>
        <p:nvPicPr>
          <p:cNvPr id="25" name="Picture 24">
            <a:extLst>
              <a:ext uri="{FF2B5EF4-FFF2-40B4-BE49-F238E27FC236}">
                <a16:creationId xmlns:a16="http://schemas.microsoft.com/office/drawing/2014/main" id="{52DD6253-1973-1F40-B9E2-F8E270BBB30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93775" y="2302446"/>
            <a:ext cx="4669465" cy="3092514"/>
          </a:xfrm>
          <a:prstGeom prst="rect">
            <a:avLst/>
          </a:prstGeom>
          <a:ln>
            <a:solidFill>
              <a:schemeClr val="bg2"/>
            </a:solidFill>
          </a:ln>
        </p:spPr>
      </p:pic>
      <p:sp>
        <p:nvSpPr>
          <p:cNvPr id="27" name="pfehide24" hidden="1">
            <a:extLst>
              <a:ext uri="{FF2B5EF4-FFF2-40B4-BE49-F238E27FC236}">
                <a16:creationId xmlns:a16="http://schemas.microsoft.com/office/drawing/2014/main" id="{0B1222BF-C1EC-0C4B-B4DB-E5AC4FDD8C7B}"/>
              </a:ext>
            </a:extLst>
          </p:cNvPr>
          <p:cNvSpPr/>
          <p:nvPr/>
        </p:nvSpPr>
        <p:spPr>
          <a:xfrm>
            <a:off x="5358383" y="2217295"/>
            <a:ext cx="3475823" cy="3877985"/>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You just got the newest book in your favorite series and you can’t wait to read it. Your cousin really wants to read it too. Do you:</a:t>
            </a:r>
          </a:p>
          <a:p>
            <a:pPr marL="342900" indent="-342900">
              <a:buFont typeface="Arial" panose="020B0604020202020204" pitchFamily="34" charset="0"/>
              <a:buChar char="•"/>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agree to take turns reading chapters?</a:t>
            </a:r>
          </a:p>
          <a:p>
            <a:pPr marL="342900" indent="-342900">
              <a:buFont typeface="Arial" panose="020B0604020202020204" pitchFamily="34" charset="0"/>
              <a:buChar char="•"/>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tell your cousin that it’s yours and maybe he can read it later?</a:t>
            </a:r>
          </a:p>
          <a:p>
            <a:endParaRPr lang="en-US" dirty="0"/>
          </a:p>
        </p:txBody>
      </p:sp>
      <p:grpSp>
        <p:nvGrpSpPr>
          <p:cNvPr id="18" name="Group 17">
            <a:extLst>
              <a:ext uri="{FF2B5EF4-FFF2-40B4-BE49-F238E27FC236}">
                <a16:creationId xmlns:a16="http://schemas.microsoft.com/office/drawing/2014/main" id="{25D8EB40-214F-4946-8640-969CC74A7430}"/>
              </a:ext>
            </a:extLst>
          </p:cNvPr>
          <p:cNvGrpSpPr/>
          <p:nvPr/>
        </p:nvGrpSpPr>
        <p:grpSpPr>
          <a:xfrm>
            <a:off x="5355124" y="2217295"/>
            <a:ext cx="3482340" cy="3874770"/>
            <a:chOff x="317500" y="317500"/>
            <a:chExt cx="3482340" cy="3874770"/>
          </a:xfrm>
        </p:grpSpPr>
        <p:pic>
          <p:nvPicPr>
            <p:cNvPr id="16" name="PFE element 24">
              <a:extLst>
                <a:ext uri="{FF2B5EF4-FFF2-40B4-BE49-F238E27FC236}">
                  <a16:creationId xmlns:a16="http://schemas.microsoft.com/office/drawing/2014/main" id="{7114B7B5-2EA6-8443-99B7-5C5F37E4738F}"/>
                </a:ext>
              </a:extLst>
            </p:cNvPr>
            <p:cNvPicPr>
              <a:picLocks/>
            </p:cNvPicPr>
            <p:nvPr/>
          </p:nvPicPr>
          <p:blipFill>
            <a:blip r:embed="rId8"/>
            <a:stretch>
              <a:fillRect/>
            </a:stretch>
          </p:blipFill>
          <p:spPr>
            <a:xfrm>
              <a:off x="317500" y="317500"/>
              <a:ext cx="3482340" cy="3874770"/>
            </a:xfrm>
            <a:prstGeom prst="rect">
              <a:avLst/>
            </a:prstGeom>
          </p:spPr>
        </p:pic>
        <p:sp>
          <p:nvSpPr>
            <p:cNvPr id="17" name="Shape_3">
              <a:extLst>
                <a:ext uri="{FF2B5EF4-FFF2-40B4-BE49-F238E27FC236}">
                  <a16:creationId xmlns:a16="http://schemas.microsoft.com/office/drawing/2014/main" id="{1CECC8DD-4FB0-CC40-87EC-E6E1BE154485}"/>
                </a:ext>
              </a:extLst>
            </p:cNvPr>
            <p:cNvSpPr/>
            <p:nvPr/>
          </p:nvSpPr>
          <p:spPr>
            <a:xfrm>
              <a:off x="317500" y="317500"/>
              <a:ext cx="3482340" cy="38747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pfehide25" hidden="1">
            <a:extLst>
              <a:ext uri="{FF2B5EF4-FFF2-40B4-BE49-F238E27FC236}">
                <a16:creationId xmlns:a16="http://schemas.microsoft.com/office/drawing/2014/main" id="{E8E6B98F-FFBD-1D48-9114-0D8C66E0F238}"/>
              </a:ext>
            </a:extLst>
          </p:cNvPr>
          <p:cNvGrpSpPr/>
          <p:nvPr/>
        </p:nvGrpSpPr>
        <p:grpSpPr>
          <a:xfrm>
            <a:off x="548640" y="2309439"/>
            <a:ext cx="4660639" cy="3487857"/>
            <a:chOff x="495758" y="2309439"/>
            <a:chExt cx="4660639" cy="3487857"/>
          </a:xfrm>
        </p:grpSpPr>
        <p:pic>
          <p:nvPicPr>
            <p:cNvPr id="40" name="Picture 39" hidden="1">
              <a:extLst>
                <a:ext uri="{FF2B5EF4-FFF2-40B4-BE49-F238E27FC236}">
                  <a16:creationId xmlns:a16="http://schemas.microsoft.com/office/drawing/2014/main" id="{A7FFEB68-0F4A-BB47-AFE7-9C0823199CE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95758" y="2309439"/>
              <a:ext cx="4660639" cy="3210012"/>
            </a:xfrm>
            <a:prstGeom prst="rect">
              <a:avLst/>
            </a:prstGeom>
          </p:spPr>
        </p:pic>
        <p:pic>
          <p:nvPicPr>
            <p:cNvPr id="41" name="Picture 40" hidden="1">
              <a:extLst>
                <a:ext uri="{FF2B5EF4-FFF2-40B4-BE49-F238E27FC236}">
                  <a16:creationId xmlns:a16="http://schemas.microsoft.com/office/drawing/2014/main" id="{8302CB27-93DA-BD4F-8519-D68FF34844BA}"/>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1479042" y="4261104"/>
              <a:ext cx="2400300" cy="1536192"/>
            </a:xfrm>
            <a:prstGeom prst="rect">
              <a:avLst/>
            </a:prstGeom>
          </p:spPr>
        </p:pic>
        <p:pic>
          <p:nvPicPr>
            <p:cNvPr id="42" name="Picture 41" hidden="1">
              <a:extLst>
                <a:ext uri="{FF2B5EF4-FFF2-40B4-BE49-F238E27FC236}">
                  <a16:creationId xmlns:a16="http://schemas.microsoft.com/office/drawing/2014/main" id="{B02A35FE-BC2B-B047-B78F-61516BDC8323}"/>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1353311" y="2935224"/>
              <a:ext cx="914401" cy="630936"/>
            </a:xfrm>
            <a:prstGeom prst="rect">
              <a:avLst/>
            </a:prstGeom>
          </p:spPr>
        </p:pic>
        <p:pic>
          <p:nvPicPr>
            <p:cNvPr id="43" name="Picture 42" hidden="1">
              <a:extLst>
                <a:ext uri="{FF2B5EF4-FFF2-40B4-BE49-F238E27FC236}">
                  <a16:creationId xmlns:a16="http://schemas.microsoft.com/office/drawing/2014/main" id="{B8890213-79F4-9E4F-BE4E-74311051C49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247205" y="2895150"/>
              <a:ext cx="968179" cy="645138"/>
            </a:xfrm>
            <a:prstGeom prst="rect">
              <a:avLst/>
            </a:prstGeom>
          </p:spPr>
        </p:pic>
      </p:grpSp>
      <p:grpSp>
        <p:nvGrpSpPr>
          <p:cNvPr id="24" name="Group 23">
            <a:extLst>
              <a:ext uri="{FF2B5EF4-FFF2-40B4-BE49-F238E27FC236}">
                <a16:creationId xmlns:a16="http://schemas.microsoft.com/office/drawing/2014/main" id="{8B69E268-634A-474F-8AD2-859A5AA033B6}"/>
              </a:ext>
            </a:extLst>
          </p:cNvPr>
          <p:cNvGrpSpPr/>
          <p:nvPr/>
        </p:nvGrpSpPr>
        <p:grpSpPr>
          <a:xfrm>
            <a:off x="549145" y="2314103"/>
            <a:ext cx="4659630" cy="3478530"/>
            <a:chOff x="317500" y="317500"/>
            <a:chExt cx="4659630" cy="3478530"/>
          </a:xfrm>
        </p:grpSpPr>
        <p:pic>
          <p:nvPicPr>
            <p:cNvPr id="20" name="PFE element 25">
              <a:extLst>
                <a:ext uri="{FF2B5EF4-FFF2-40B4-BE49-F238E27FC236}">
                  <a16:creationId xmlns:a16="http://schemas.microsoft.com/office/drawing/2014/main" id="{FE777911-F436-4F40-86A4-F0B97E20276E}"/>
                </a:ext>
              </a:extLst>
            </p:cNvPr>
            <p:cNvPicPr>
              <a:picLocks/>
            </p:cNvPicPr>
            <p:nvPr/>
          </p:nvPicPr>
          <p:blipFill>
            <a:blip r:embed="rId13"/>
            <a:stretch>
              <a:fillRect/>
            </a:stretch>
          </p:blipFill>
          <p:spPr>
            <a:xfrm>
              <a:off x="317500" y="317500"/>
              <a:ext cx="4659630" cy="3478530"/>
            </a:xfrm>
            <a:prstGeom prst="rect">
              <a:avLst/>
            </a:prstGeom>
          </p:spPr>
        </p:pic>
        <p:sp>
          <p:nvSpPr>
            <p:cNvPr id="22" name="Shape_4">
              <a:extLst>
                <a:ext uri="{FF2B5EF4-FFF2-40B4-BE49-F238E27FC236}">
                  <a16:creationId xmlns:a16="http://schemas.microsoft.com/office/drawing/2014/main" id="{073081DC-EF81-324F-B371-0145F47483A1}"/>
                </a:ext>
              </a:extLst>
            </p:cNvPr>
            <p:cNvSpPr/>
            <p:nvPr/>
          </p:nvSpPr>
          <p:spPr>
            <a:xfrm>
              <a:off x="317500" y="317500"/>
              <a:ext cx="4659630" cy="347853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pfehide26" hidden="1">
            <a:extLst>
              <a:ext uri="{FF2B5EF4-FFF2-40B4-BE49-F238E27FC236}">
                <a16:creationId xmlns:a16="http://schemas.microsoft.com/office/drawing/2014/main" id="{60CA6A2D-9C93-584B-B0BF-849133C40506}"/>
              </a:ext>
            </a:extLst>
          </p:cNvPr>
          <p:cNvSpPr/>
          <p:nvPr/>
        </p:nvSpPr>
        <p:spPr>
          <a:xfrm>
            <a:off x="5367528" y="2234244"/>
            <a:ext cx="3611880" cy="3970318"/>
          </a:xfrm>
          <a:prstGeom prst="rect">
            <a:avLst/>
          </a:prstGeom>
          <a:solidFill>
            <a:schemeClr val="accent1"/>
          </a:solidFill>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You know that the only time you have to do your homework today is right after school. Your friend asks if you can come over and play video games. Do you…</a:t>
            </a:r>
          </a:p>
          <a:p>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ask if you can play together over the weekend instead?</a:t>
            </a:r>
          </a:p>
          <a:p>
            <a:pPr marL="285750" indent="-285750">
              <a:buFont typeface="Arial" panose="020B0604020202020204" pitchFamily="34" charset="0"/>
              <a:buChar char="•"/>
            </a:pPr>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rPr>
              <a:t>tell your babysitter that you already finished your homework so you are allowed to play?</a:t>
            </a:r>
          </a:p>
          <a:p>
            <a:endParaRPr lang="en-US" dirty="0">
              <a:solidFill>
                <a:srgbClr val="005B89"/>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0" name="Group 29">
            <a:extLst>
              <a:ext uri="{FF2B5EF4-FFF2-40B4-BE49-F238E27FC236}">
                <a16:creationId xmlns:a16="http://schemas.microsoft.com/office/drawing/2014/main" id="{8BCFFF0A-23FE-6947-9F2E-BF95F916A770}"/>
              </a:ext>
            </a:extLst>
          </p:cNvPr>
          <p:cNvGrpSpPr/>
          <p:nvPr/>
        </p:nvGrpSpPr>
        <p:grpSpPr>
          <a:xfrm>
            <a:off x="5367528" y="2230583"/>
            <a:ext cx="3611880" cy="3977640"/>
            <a:chOff x="317500" y="317500"/>
            <a:chExt cx="3611880" cy="3977640"/>
          </a:xfrm>
        </p:grpSpPr>
        <p:pic>
          <p:nvPicPr>
            <p:cNvPr id="28" name="PFE element 26">
              <a:extLst>
                <a:ext uri="{FF2B5EF4-FFF2-40B4-BE49-F238E27FC236}">
                  <a16:creationId xmlns:a16="http://schemas.microsoft.com/office/drawing/2014/main" id="{2A6FF77F-759A-6F4C-9499-E944FBA274AB}"/>
                </a:ext>
              </a:extLst>
            </p:cNvPr>
            <p:cNvPicPr>
              <a:picLocks/>
            </p:cNvPicPr>
            <p:nvPr/>
          </p:nvPicPr>
          <p:blipFill>
            <a:blip r:embed="rId14"/>
            <a:stretch>
              <a:fillRect/>
            </a:stretch>
          </p:blipFill>
          <p:spPr>
            <a:xfrm>
              <a:off x="317500" y="317500"/>
              <a:ext cx="3611880" cy="3977640"/>
            </a:xfrm>
            <a:prstGeom prst="rect">
              <a:avLst/>
            </a:prstGeom>
          </p:spPr>
        </p:pic>
        <p:sp>
          <p:nvSpPr>
            <p:cNvPr id="29" name="Shape_5">
              <a:extLst>
                <a:ext uri="{FF2B5EF4-FFF2-40B4-BE49-F238E27FC236}">
                  <a16:creationId xmlns:a16="http://schemas.microsoft.com/office/drawing/2014/main" id="{94F5475F-266B-F145-AA02-D7BCB0071462}"/>
                </a:ext>
              </a:extLst>
            </p:cNvPr>
            <p:cNvSpPr/>
            <p:nvPr/>
          </p:nvSpPr>
          <p:spPr>
            <a:xfrm>
              <a:off x="317500" y="317500"/>
              <a:ext cx="3611880" cy="39776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2404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4"/>
                                        </p:tgtEl>
                                      </p:cBhvr>
                                    </p:animEffect>
                                    <p:set>
                                      <p:cBhvr>
                                        <p:cTn id="52" dur="1" fill="hold">
                                          <p:stCondLst>
                                            <p:cond delay="499"/>
                                          </p:stCondLst>
                                        </p:cTn>
                                        <p:tgtEl>
                                          <p:spTgt spid="24"/>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0"/>
                                        </p:tgtEl>
                                      </p:cBhvr>
                                    </p:animEffect>
                                    <p:set>
                                      <p:cBhvr>
                                        <p:cTn id="55"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7" grpId="0"/>
      <p:bldP spid="27" grpId="1"/>
      <p:bldP spid="44" grpId="0"/>
      <p:bldP spid="44"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FE element 27">
            <a:extLst>
              <a:ext uri="{FF2B5EF4-FFF2-40B4-BE49-F238E27FC236}">
                <a16:creationId xmlns:a16="http://schemas.microsoft.com/office/drawing/2014/main" id="{83DBE8F3-438A-A643-86EA-465E21CCA08F}"/>
              </a:ext>
            </a:extLst>
          </p:cNvPr>
          <p:cNvPicPr>
            <a:picLocks/>
          </p:cNvPicPr>
          <p:nvPr/>
        </p:nvPicPr>
        <p:blipFill>
          <a:blip r:embed="rId3"/>
          <a:stretch>
            <a:fillRect/>
          </a:stretch>
        </p:blipFill>
        <p:spPr>
          <a:xfrm>
            <a:off x="457200" y="1600200"/>
            <a:ext cx="7772400" cy="765810"/>
          </a:xfrm>
          <a:prstGeom prst="rect">
            <a:avLst/>
          </a:prstGeom>
        </p:spPr>
      </p:pic>
      <p:sp>
        <p:nvSpPr>
          <p:cNvPr id="6" name="Rectangle 5">
            <a:extLst>
              <a:ext uri="{FF2B5EF4-FFF2-40B4-BE49-F238E27FC236}">
                <a16:creationId xmlns:a16="http://schemas.microsoft.com/office/drawing/2014/main" id="{78EAD4AA-A03B-9048-9240-8E90D778BA84}"/>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FE element 29">
            <a:extLst>
              <a:ext uri="{FF2B5EF4-FFF2-40B4-BE49-F238E27FC236}">
                <a16:creationId xmlns:a16="http://schemas.microsoft.com/office/drawing/2014/main" id="{E6C3556D-9722-4D41-8B9C-033BA7D31562}"/>
              </a:ext>
            </a:extLst>
          </p:cNvPr>
          <p:cNvPicPr>
            <a:picLocks/>
          </p:cNvPicPr>
          <p:nvPr/>
        </p:nvPicPr>
        <p:blipFill>
          <a:blip r:embed="rId4"/>
          <a:stretch>
            <a:fillRect/>
          </a:stretch>
        </p:blipFill>
        <p:spPr>
          <a:xfrm>
            <a:off x="4731683" y="3570712"/>
            <a:ext cx="4080510" cy="1295400"/>
          </a:xfrm>
          <a:prstGeom prst="rect">
            <a:avLst/>
          </a:prstGeom>
        </p:spPr>
      </p:pic>
      <p:pic>
        <p:nvPicPr>
          <p:cNvPr id="9" name="Picture 8">
            <a:extLst>
              <a:ext uri="{FF2B5EF4-FFF2-40B4-BE49-F238E27FC236}">
                <a16:creationId xmlns:a16="http://schemas.microsoft.com/office/drawing/2014/main" id="{748D4E0F-2796-A64C-BCAF-C0D0F8F9890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84095" y="2313790"/>
            <a:ext cx="3991086" cy="3478305"/>
          </a:xfrm>
          <a:prstGeom prst="rect">
            <a:avLst/>
          </a:prstGeom>
        </p:spPr>
      </p:pic>
      <p:pic>
        <p:nvPicPr>
          <p:cNvPr id="12" name="Picture 11">
            <a:extLst>
              <a:ext uri="{FF2B5EF4-FFF2-40B4-BE49-F238E27FC236}">
                <a16:creationId xmlns:a16="http://schemas.microsoft.com/office/drawing/2014/main" id="{4B971940-3303-0E4A-BC4F-0EEE7D80791D}"/>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548640" y="2331719"/>
            <a:ext cx="3995875" cy="3465577"/>
          </a:xfrm>
          <a:prstGeom prst="rect">
            <a:avLst/>
          </a:prstGeom>
        </p:spPr>
      </p:pic>
    </p:spTree>
    <p:extLst>
      <p:ext uri="{BB962C8B-B14F-4D97-AF65-F5344CB8AC3E}">
        <p14:creationId xmlns:p14="http://schemas.microsoft.com/office/powerpoint/2010/main" val="3586098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FE element 32">
            <a:extLst>
              <a:ext uri="{FF2B5EF4-FFF2-40B4-BE49-F238E27FC236}">
                <a16:creationId xmlns:a16="http://schemas.microsoft.com/office/drawing/2014/main" id="{1C160BBF-A873-2E48-9E2E-C3631434D7FD}"/>
              </a:ext>
            </a:extLst>
          </p:cNvPr>
          <p:cNvPicPr>
            <a:picLocks/>
          </p:cNvPicPr>
          <p:nvPr/>
        </p:nvPicPr>
        <p:blipFill>
          <a:blip r:embed="rId3"/>
          <a:stretch>
            <a:fillRect/>
          </a:stretch>
        </p:blipFill>
        <p:spPr>
          <a:xfrm>
            <a:off x="457200" y="1599475"/>
            <a:ext cx="7772400" cy="765810"/>
          </a:xfrm>
          <a:prstGeom prst="rect">
            <a:avLst/>
          </a:prstGeom>
        </p:spPr>
      </p:pic>
      <p:sp>
        <p:nvSpPr>
          <p:cNvPr id="6" name="Rectangle 5">
            <a:extLst>
              <a:ext uri="{FF2B5EF4-FFF2-40B4-BE49-F238E27FC236}">
                <a16:creationId xmlns:a16="http://schemas.microsoft.com/office/drawing/2014/main" id="{78EAD4AA-A03B-9048-9240-8E90D778BA84}"/>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F92DF02-DF0C-3B4D-8CBE-D2FAA7E860BE}"/>
              </a:ext>
            </a:extLst>
          </p:cNvPr>
          <p:cNvSpPr txBox="1"/>
          <p:nvPr/>
        </p:nvSpPr>
        <p:spPr>
          <a:xfrm>
            <a:off x="9133242" y="2076226"/>
            <a:ext cx="184731" cy="369332"/>
          </a:xfrm>
          <a:prstGeom prst="rect">
            <a:avLst/>
          </a:prstGeom>
          <a:noFill/>
        </p:spPr>
        <p:txBody>
          <a:bodyPr wrap="none" rtlCol="0">
            <a:spAutoFit/>
          </a:bodyPr>
          <a:lstStyle/>
          <a:p>
            <a:endParaRPr lang="en-US" dirty="0"/>
          </a:p>
        </p:txBody>
      </p:sp>
      <p:pic>
        <p:nvPicPr>
          <p:cNvPr id="4" name="Picture 3" descr="A screenshot of a cell phone&#10;&#10;Description automatically generated">
            <a:extLst>
              <a:ext uri="{FF2B5EF4-FFF2-40B4-BE49-F238E27FC236}">
                <a16:creationId xmlns:a16="http://schemas.microsoft.com/office/drawing/2014/main" id="{CD5F3135-C0BE-0848-805B-FBD23208B821}"/>
              </a:ext>
            </a:extLst>
          </p:cNvPr>
          <p:cNvPicPr>
            <a:picLocks noChangeAspect="1"/>
          </p:cNvPicPr>
          <p:nvPr/>
        </p:nvPicPr>
        <p:blipFill>
          <a:blip r:embed="rId4"/>
          <a:stretch>
            <a:fillRect/>
          </a:stretch>
        </p:blipFill>
        <p:spPr>
          <a:xfrm rot="5400000">
            <a:off x="1191313" y="1828800"/>
            <a:ext cx="3319984" cy="4591763"/>
          </a:xfrm>
          <a:prstGeom prst="rect">
            <a:avLst/>
          </a:prstGeom>
          <a:ln>
            <a:solidFill>
              <a:schemeClr val="bg2"/>
            </a:solidFill>
          </a:ln>
        </p:spPr>
      </p:pic>
    </p:spTree>
    <p:extLst>
      <p:ext uri="{BB962C8B-B14F-4D97-AF65-F5344CB8AC3E}">
        <p14:creationId xmlns:p14="http://schemas.microsoft.com/office/powerpoint/2010/main" val="6485810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EAD4AA-A03B-9048-9240-8E90D778BA84}"/>
              </a:ext>
            </a:extLst>
          </p:cNvPr>
          <p:cNvSpPr/>
          <p:nvPr/>
        </p:nvSpPr>
        <p:spPr>
          <a:xfrm>
            <a:off x="0" y="5755341"/>
            <a:ext cx="2506532" cy="1102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F92DF02-DF0C-3B4D-8CBE-D2FAA7E860BE}"/>
              </a:ext>
            </a:extLst>
          </p:cNvPr>
          <p:cNvSpPr txBox="1"/>
          <p:nvPr/>
        </p:nvSpPr>
        <p:spPr>
          <a:xfrm>
            <a:off x="9133242" y="2076226"/>
            <a:ext cx="184731" cy="369332"/>
          </a:xfrm>
          <a:prstGeom prst="rect">
            <a:avLst/>
          </a:prstGeom>
          <a:noFill/>
        </p:spPr>
        <p:txBody>
          <a:bodyPr wrap="none" rtlCol="0">
            <a:spAutoFit/>
          </a:bodyPr>
          <a:lstStyle/>
          <a:p>
            <a:endParaRPr lang="en-US" dirty="0"/>
          </a:p>
        </p:txBody>
      </p:sp>
      <p:sp>
        <p:nvSpPr>
          <p:cNvPr id="9" name="pfehide38" hidden="1">
            <a:extLst>
              <a:ext uri="{FF2B5EF4-FFF2-40B4-BE49-F238E27FC236}">
                <a16:creationId xmlns:a16="http://schemas.microsoft.com/office/drawing/2014/main" id="{90C6D439-6353-1A44-82E7-AD85675923F9}"/>
              </a:ext>
            </a:extLst>
          </p:cNvPr>
          <p:cNvSpPr>
            <a:spLocks noGrp="1"/>
          </p:cNvSpPr>
          <p:nvPr>
            <p:ph type="ctrTitle"/>
          </p:nvPr>
        </p:nvSpPr>
        <p:spPr>
          <a:xfrm>
            <a:off x="442731" y="1591874"/>
            <a:ext cx="7772400" cy="1837125"/>
          </a:xfrm>
          <a:solidFill>
            <a:schemeClr val="accent1"/>
          </a:solidFill>
        </p:spPr>
        <p:txBody>
          <a:bodyPr>
            <a:normAutofit/>
          </a:bodyPr>
          <a:lstStyle/>
          <a:p>
            <a:r>
              <a:rPr lang="en-US" dirty="0"/>
              <a:t>Yes Mess</a:t>
            </a:r>
            <a:endParaRPr lang="de-DE" dirty="0"/>
          </a:p>
        </p:txBody>
      </p:sp>
      <p:grpSp>
        <p:nvGrpSpPr>
          <p:cNvPr id="12" name="Group 11">
            <a:extLst>
              <a:ext uri="{FF2B5EF4-FFF2-40B4-BE49-F238E27FC236}">
                <a16:creationId xmlns:a16="http://schemas.microsoft.com/office/drawing/2014/main" id="{DBC834DE-74B5-7243-9BB1-2EDE11987D6B}"/>
              </a:ext>
            </a:extLst>
          </p:cNvPr>
          <p:cNvGrpSpPr/>
          <p:nvPr/>
        </p:nvGrpSpPr>
        <p:grpSpPr>
          <a:xfrm>
            <a:off x="442731" y="1588417"/>
            <a:ext cx="7772400" cy="1844040"/>
            <a:chOff x="317500" y="317500"/>
            <a:chExt cx="7772400" cy="1844040"/>
          </a:xfrm>
        </p:grpSpPr>
        <p:pic>
          <p:nvPicPr>
            <p:cNvPr id="8" name="PFE element 38">
              <a:extLst>
                <a:ext uri="{FF2B5EF4-FFF2-40B4-BE49-F238E27FC236}">
                  <a16:creationId xmlns:a16="http://schemas.microsoft.com/office/drawing/2014/main" id="{C44496D2-22FC-0D44-9CDB-23FEE1378F2A}"/>
                </a:ext>
              </a:extLst>
            </p:cNvPr>
            <p:cNvPicPr>
              <a:picLocks/>
            </p:cNvPicPr>
            <p:nvPr/>
          </p:nvPicPr>
          <p:blipFill>
            <a:blip r:embed="rId3"/>
            <a:stretch>
              <a:fillRect/>
            </a:stretch>
          </p:blipFill>
          <p:spPr>
            <a:xfrm>
              <a:off x="317500" y="317500"/>
              <a:ext cx="7772400" cy="1844040"/>
            </a:xfrm>
            <a:prstGeom prst="rect">
              <a:avLst/>
            </a:prstGeom>
          </p:spPr>
        </p:pic>
        <p:sp>
          <p:nvSpPr>
            <p:cNvPr id="11" name="Shape_6">
              <a:extLst>
                <a:ext uri="{FF2B5EF4-FFF2-40B4-BE49-F238E27FC236}">
                  <a16:creationId xmlns:a16="http://schemas.microsoft.com/office/drawing/2014/main" id="{FA33A092-7696-274F-AA61-A0B44454138D}"/>
                </a:ext>
              </a:extLst>
            </p:cNvPr>
            <p:cNvSpPr/>
            <p:nvPr/>
          </p:nvSpPr>
          <p:spPr>
            <a:xfrm>
              <a:off x="317500" y="317500"/>
              <a:ext cx="7772400" cy="18440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FE element 39">
            <a:extLst>
              <a:ext uri="{FF2B5EF4-FFF2-40B4-BE49-F238E27FC236}">
                <a16:creationId xmlns:a16="http://schemas.microsoft.com/office/drawing/2014/main" id="{8F17759D-D3CF-D740-9440-686AA87291AF}"/>
              </a:ext>
            </a:extLst>
          </p:cNvPr>
          <p:cNvPicPr>
            <a:picLocks/>
          </p:cNvPicPr>
          <p:nvPr/>
        </p:nvPicPr>
        <p:blipFill>
          <a:blip r:embed="rId4"/>
          <a:stretch>
            <a:fillRect/>
          </a:stretch>
        </p:blipFill>
        <p:spPr>
          <a:xfrm>
            <a:off x="-2540" y="2706211"/>
            <a:ext cx="10439400" cy="4358640"/>
          </a:xfrm>
          <a:prstGeom prst="rect">
            <a:avLst/>
          </a:prstGeom>
        </p:spPr>
      </p:pic>
      <p:pic>
        <p:nvPicPr>
          <p:cNvPr id="14" name="Picture 13">
            <a:extLst>
              <a:ext uri="{FF2B5EF4-FFF2-40B4-BE49-F238E27FC236}">
                <a16:creationId xmlns:a16="http://schemas.microsoft.com/office/drawing/2014/main" id="{F0A67D68-66BA-8A44-B0CA-00762E95A9A9}"/>
              </a:ext>
            </a:extLst>
          </p:cNvPr>
          <p:cNvPicPr>
            <a:picLocks noChangeAspect="1"/>
          </p:cNvPicPr>
          <p:nvPr/>
        </p:nvPicPr>
        <p:blipFill>
          <a:blip r:embed="rId5"/>
          <a:stretch>
            <a:fillRect/>
          </a:stretch>
        </p:blipFill>
        <p:spPr>
          <a:xfrm>
            <a:off x="5377180" y="3489959"/>
            <a:ext cx="942340" cy="942340"/>
          </a:xfrm>
          <a:prstGeom prst="rect">
            <a:avLst/>
          </a:prstGeom>
        </p:spPr>
      </p:pic>
      <p:pic>
        <p:nvPicPr>
          <p:cNvPr id="15" name="Picture 14">
            <a:extLst>
              <a:ext uri="{FF2B5EF4-FFF2-40B4-BE49-F238E27FC236}">
                <a16:creationId xmlns:a16="http://schemas.microsoft.com/office/drawing/2014/main" id="{6812957F-EC63-DC4C-BF2E-7F205AEC4471}"/>
              </a:ext>
            </a:extLst>
          </p:cNvPr>
          <p:cNvPicPr>
            <a:picLocks noChangeAspect="1"/>
          </p:cNvPicPr>
          <p:nvPr/>
        </p:nvPicPr>
        <p:blipFill>
          <a:blip r:embed="rId6"/>
          <a:stretch>
            <a:fillRect/>
          </a:stretch>
        </p:blipFill>
        <p:spPr>
          <a:xfrm>
            <a:off x="5377180" y="4605407"/>
            <a:ext cx="942340" cy="942340"/>
          </a:xfrm>
          <a:prstGeom prst="rect">
            <a:avLst/>
          </a:prstGeom>
        </p:spPr>
      </p:pic>
      <p:pic>
        <p:nvPicPr>
          <p:cNvPr id="16" name="Picture 15">
            <a:extLst>
              <a:ext uri="{FF2B5EF4-FFF2-40B4-BE49-F238E27FC236}">
                <a16:creationId xmlns:a16="http://schemas.microsoft.com/office/drawing/2014/main" id="{AFCDF046-DCD8-0948-A8B9-03037ED4EE1A}"/>
              </a:ext>
            </a:extLst>
          </p:cNvPr>
          <p:cNvPicPr>
            <a:picLocks noChangeAspect="1"/>
          </p:cNvPicPr>
          <p:nvPr/>
        </p:nvPicPr>
        <p:blipFill>
          <a:blip r:embed="rId7"/>
          <a:stretch>
            <a:fillRect/>
          </a:stretch>
        </p:blipFill>
        <p:spPr>
          <a:xfrm>
            <a:off x="5377180" y="2387105"/>
            <a:ext cx="942340" cy="942340"/>
          </a:xfrm>
          <a:prstGeom prst="rect">
            <a:avLst/>
          </a:prstGeom>
        </p:spPr>
      </p:pic>
      <p:sp>
        <p:nvSpPr>
          <p:cNvPr id="7" name="Rectangle 6">
            <a:extLst>
              <a:ext uri="{FF2B5EF4-FFF2-40B4-BE49-F238E27FC236}">
                <a16:creationId xmlns:a16="http://schemas.microsoft.com/office/drawing/2014/main" id="{1E12B139-54EA-D542-9441-CFE6513A8BAB}"/>
              </a:ext>
            </a:extLst>
          </p:cNvPr>
          <p:cNvSpPr/>
          <p:nvPr/>
        </p:nvSpPr>
        <p:spPr>
          <a:xfrm>
            <a:off x="411480" y="2203704"/>
            <a:ext cx="6053328" cy="1197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37AA11C-DFD0-944F-B276-BE6D8F641683}"/>
              </a:ext>
            </a:extLst>
          </p:cNvPr>
          <p:cNvSpPr/>
          <p:nvPr/>
        </p:nvSpPr>
        <p:spPr>
          <a:xfrm>
            <a:off x="411480" y="3438144"/>
            <a:ext cx="6053328" cy="1112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DC94E14-71A0-9A40-B393-E42C7F332F12}"/>
              </a:ext>
            </a:extLst>
          </p:cNvPr>
          <p:cNvSpPr/>
          <p:nvPr/>
        </p:nvSpPr>
        <p:spPr>
          <a:xfrm>
            <a:off x="411480" y="4572000"/>
            <a:ext cx="6053328" cy="1112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fehide46" hidden="1">
            <a:extLst>
              <a:ext uri="{FF2B5EF4-FFF2-40B4-BE49-F238E27FC236}">
                <a16:creationId xmlns:a16="http://schemas.microsoft.com/office/drawing/2014/main" id="{F9EA2876-2AB1-2A4C-9D58-FBEBD9B1A728}"/>
              </a:ext>
            </a:extLst>
          </p:cNvPr>
          <p:cNvSpPr/>
          <p:nvPr/>
        </p:nvSpPr>
        <p:spPr>
          <a:xfrm>
            <a:off x="457200" y="1600200"/>
            <a:ext cx="5010912" cy="3416320"/>
          </a:xfrm>
          <a:prstGeom prst="rect">
            <a:avLst/>
          </a:prstGeom>
          <a:solidFill>
            <a:schemeClr val="accent1"/>
          </a:solid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 I soar with wings.</a:t>
            </a:r>
            <a:b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Let me tell you why.</a:t>
            </a:r>
            <a:b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learn lots of skills that help me reach the sky.</a:t>
            </a:r>
            <a:b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b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…I understand the choices I make </a:t>
            </a:r>
            <a:b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should be what’s best for me to do, </a:t>
            </a:r>
            <a:b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br>
            <a:r>
              <a:rPr lang="en-US" sz="2400" i="1" dirty="0">
                <a:solidFill>
                  <a:srgbClr val="005B89"/>
                </a:solidFill>
                <a:latin typeface="Open Sans" panose="020B0606030504020204" pitchFamily="34" charset="0"/>
                <a:ea typeface="Open Sans" panose="020B0606030504020204" pitchFamily="34" charset="0"/>
                <a:cs typeface="Open Sans" panose="020B0606030504020204" pitchFamily="34" charset="0"/>
              </a:rPr>
              <a:t>and what happens is on me and not any of you.</a:t>
            </a:r>
          </a:p>
        </p:txBody>
      </p:sp>
      <p:grpSp>
        <p:nvGrpSpPr>
          <p:cNvPr id="24" name="Group 23">
            <a:extLst>
              <a:ext uri="{FF2B5EF4-FFF2-40B4-BE49-F238E27FC236}">
                <a16:creationId xmlns:a16="http://schemas.microsoft.com/office/drawing/2014/main" id="{509764B7-F6BD-C349-A3A0-46F2EF31382E}"/>
              </a:ext>
            </a:extLst>
          </p:cNvPr>
          <p:cNvGrpSpPr/>
          <p:nvPr/>
        </p:nvGrpSpPr>
        <p:grpSpPr>
          <a:xfrm>
            <a:off x="451866" y="1599575"/>
            <a:ext cx="5021580" cy="3417570"/>
            <a:chOff x="317500" y="317500"/>
            <a:chExt cx="5021580" cy="3417570"/>
          </a:xfrm>
        </p:grpSpPr>
        <p:pic>
          <p:nvPicPr>
            <p:cNvPr id="22" name="PFE element 46">
              <a:extLst>
                <a:ext uri="{FF2B5EF4-FFF2-40B4-BE49-F238E27FC236}">
                  <a16:creationId xmlns:a16="http://schemas.microsoft.com/office/drawing/2014/main" id="{16FF15CF-F036-7748-A63D-CC976B00D210}"/>
                </a:ext>
              </a:extLst>
            </p:cNvPr>
            <p:cNvPicPr>
              <a:picLocks/>
            </p:cNvPicPr>
            <p:nvPr/>
          </p:nvPicPr>
          <p:blipFill>
            <a:blip r:embed="rId8"/>
            <a:stretch>
              <a:fillRect/>
            </a:stretch>
          </p:blipFill>
          <p:spPr>
            <a:xfrm>
              <a:off x="317500" y="317500"/>
              <a:ext cx="5021580" cy="3417570"/>
            </a:xfrm>
            <a:prstGeom prst="rect">
              <a:avLst/>
            </a:prstGeom>
          </p:spPr>
        </p:pic>
        <p:sp>
          <p:nvSpPr>
            <p:cNvPr id="23" name="Shape_7">
              <a:extLst>
                <a:ext uri="{FF2B5EF4-FFF2-40B4-BE49-F238E27FC236}">
                  <a16:creationId xmlns:a16="http://schemas.microsoft.com/office/drawing/2014/main" id="{4154AB91-D407-5548-A7EE-898E7F6DB920}"/>
                </a:ext>
              </a:extLst>
            </p:cNvPr>
            <p:cNvSpPr/>
            <p:nvPr/>
          </p:nvSpPr>
          <p:spPr>
            <a:xfrm>
              <a:off x="317500" y="317500"/>
              <a:ext cx="5021580" cy="341757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0607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8"/>
                                        </p:tgtEl>
                                      </p:cBhvr>
                                    </p:animEffect>
                                    <p:set>
                                      <p:cBhvr>
                                        <p:cTn id="27"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animBg="1"/>
      <p:bldP spid="17" grpId="0" animBg="1"/>
      <p:bldP spid="18" grpId="0" animBg="1"/>
      <p:bldP spid="5" grpId="0"/>
    </p:bldLst>
  </p:timing>
</p:sld>
</file>

<file path=ppt/theme/theme1.xml><?xml version="1.0" encoding="utf-8"?>
<a:theme xmlns:a="http://schemas.openxmlformats.org/drawingml/2006/main" name="Office Theme">
  <a:themeElements>
    <a:clrScheme name="Custom 9">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5A88"/>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7" ma:contentTypeDescription="Create a new document." ma:contentTypeScope="" ma:versionID="374f772c39dd90476ca6362ffb33a326">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1d4f8fd3078afd6fa601b97a66d2f801"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0b5f8546-f232-423b-b5ab-b50858856574" xsi:nil="true"/>
    <Thumbnail xmlns="0b5f8546-f232-423b-b5ab-b50858856574">
      <Url xsi:nil="true"/>
      <Description xsi:nil="true"/>
    </Thumbnail>
  </documentManagement>
</p:properties>
</file>

<file path=customXml/itemProps1.xml><?xml version="1.0" encoding="utf-8"?>
<ds:datastoreItem xmlns:ds="http://schemas.openxmlformats.org/officeDocument/2006/customXml" ds:itemID="{F25E623A-5183-4058-9BA4-63AEDFB970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433532-96D3-4A56-8F53-16A09FF36476}">
  <ds:schemaRefs>
    <ds:schemaRef ds:uri="http://schemas.microsoft.com/sharepoint/v3/contenttype/forms"/>
  </ds:schemaRefs>
</ds:datastoreItem>
</file>

<file path=customXml/itemProps3.xml><?xml version="1.0" encoding="utf-8"?>
<ds:datastoreItem xmlns:ds="http://schemas.openxmlformats.org/officeDocument/2006/customXml" ds:itemID="{233589DD-34FB-4995-8418-1190E39AF981}">
  <ds:schemaRefs>
    <ds:schemaRef ds:uri="2f80ae54-6d9f-4f2a-b7e8-58987361d6c8"/>
    <ds:schemaRef ds:uri="0b5f8546-f232-423b-b5ab-b50858856574"/>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dcmitype/"/>
    <ds:schemaRef ds:uri="http://schemas.openxmlformats.org/package/2006/metadata/core-properties"/>
    <ds:schemaRef ds:uri="http://schemas.microsoft.com/sharepoint/v3"/>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6868</TotalTime>
  <Words>6543</Words>
  <Application>Microsoft Office PowerPoint</Application>
  <PresentationFormat>On-screen Show (4:3)</PresentationFormat>
  <Paragraphs>384</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Yes Mess</vt:lpstr>
      <vt:lpstr>Yes Mess: Can anyone get hurt?</vt:lpstr>
      <vt:lpstr>PowerPoint Presentation</vt:lpstr>
      <vt:lpstr>PowerPoint Presentation</vt:lpstr>
      <vt:lpstr>PowerPoint Presentation</vt:lpstr>
      <vt:lpstr>What’s your guess?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Laura Sobrado</cp:lastModifiedBy>
  <cp:revision>430</cp:revision>
  <dcterms:created xsi:type="dcterms:W3CDTF">2018-10-31T19:03:45Z</dcterms:created>
  <dcterms:modified xsi:type="dcterms:W3CDTF">2020-10-21T18:23:52Z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