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60" r:id="rId4"/>
  </p:sldMasterIdLst>
  <p:notesMasterIdLst>
    <p:notesMasterId r:id="rId24"/>
  </p:notesMasterIdLst>
  <p:sldIdLst>
    <p:sldId id="259" r:id="rId5"/>
    <p:sldId id="341" r:id="rId6"/>
    <p:sldId id="304" r:id="rId7"/>
    <p:sldId id="342" r:id="rId8"/>
    <p:sldId id="319" r:id="rId9"/>
    <p:sldId id="303" r:id="rId10"/>
    <p:sldId id="323" r:id="rId11"/>
    <p:sldId id="324" r:id="rId12"/>
    <p:sldId id="302" r:id="rId13"/>
    <p:sldId id="340" r:id="rId14"/>
    <p:sldId id="335" r:id="rId15"/>
    <p:sldId id="326" r:id="rId16"/>
    <p:sldId id="327" r:id="rId17"/>
    <p:sldId id="328" r:id="rId18"/>
    <p:sldId id="329" r:id="rId19"/>
    <p:sldId id="336" r:id="rId20"/>
    <p:sldId id="337" r:id="rId21"/>
    <p:sldId id="338" r:id="rId22"/>
    <p:sldId id="339" r:id="rId23"/>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Open Sans" panose="020B060603050402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9"/>
    <a:srgbClr val="FFC41D"/>
    <a:srgbClr val="27C6B3"/>
    <a:srgbClr val="D39922"/>
    <a:srgbClr val="84BD00"/>
    <a:srgbClr val="3F9ED8"/>
    <a:srgbClr val="449DDC"/>
    <a:srgbClr val="4094D1"/>
    <a:srgbClr val="3C96D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AC9FD-C071-DB4A-B3E8-8624C00A8045}" v="1" dt="2019-09-09T19:47:42.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p:restoredTop sz="81633"/>
  </p:normalViewPr>
  <p:slideViewPr>
    <p:cSldViewPr snapToGrid="0" snapToObjects="1">
      <p:cViewPr varScale="1">
        <p:scale>
          <a:sx n="103" d="100"/>
          <a:sy n="103" d="100"/>
        </p:scale>
        <p:origin x="2144" y="184"/>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Point to the header: “Personal Responsibility” and ask students to think-pair-share* what they think this means.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a think-pair-share, students think about the question independently, discuss their answer with a partner, and then share their thoughts with the class.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to display: When you take personal responsibility for something, it means that you don’t blame other people for your choices. You accept whatever happens as a result of your choice…whether it’s good or bad!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Follow up by asking, “How did you take personal responsibility in the hula hoop challenge?”</a:t>
            </a: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29802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Students will now practice taking responsibility for their actions and not blaming others with a game of Hand Up, Pair Up, Own 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 students, step by step, through the first round of this activity by following these directions: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Say, “Hand up,” and instruct students to put one hand up in the air, stand up, and walk silently around the room.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Say, “Pair up,” and instruct students to gently fist bump the person closest to them and sit down next to them.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click once and read a scenario aloud: You left your math homework on the kitchen counter and your grandma accidentally threw it away.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again and instruct the student pairs to own up by thinking about this situation and filling in the blanks: I could blame ________ but I will own up! This is my fault because _________.</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a minute has passed, ask a volunteer or two to share how they filled in the blanks and owned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say, “Hand up,” and continue the procedure two more times, clicking twice to reveal each of the following scenarios: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talked to your classmate so much during lunch that you didn’t have a chance to eat.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Your friend convinced you to skip taking the bus and walk home from school instead. You were late getting home and your babysitter was worried.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Bring the students back to their circle or semi-circle and congratulate the class on taking ownership for “their” actions.  They took personal responsibility for their pretend choices and didn’t blame anyone else for their decisions!</a:t>
            </a: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15154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they are going to wrap up today by owning up to some of their own decisions.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Divide students into pairs and instruct them to sit next to each other.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one copy of </a:t>
            </a:r>
            <a:r>
              <a:rPr lang="en-US" sz="1200" i="1" kern="1200" dirty="0">
                <a:solidFill>
                  <a:schemeClr val="tx1"/>
                </a:solidFill>
                <a:effectLst/>
                <a:latin typeface="+mn-lt"/>
                <a:ea typeface="+mn-ea"/>
                <a:cs typeface="+mn-cs"/>
              </a:rPr>
              <a:t>Handout 4: Tic Tac Toe</a:t>
            </a:r>
            <a:r>
              <a:rPr lang="en-US" sz="1200" kern="1200" dirty="0">
                <a:solidFill>
                  <a:schemeClr val="tx1"/>
                </a:solidFill>
                <a:effectLst/>
                <a:latin typeface="+mn-lt"/>
                <a:ea typeface="+mn-ea"/>
                <a:cs typeface="+mn-cs"/>
              </a:rPr>
              <a:t> to each pair.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students will be playing a game of </a:t>
            </a:r>
            <a:r>
              <a:rPr lang="en-US" sz="1200" i="1" kern="1200" dirty="0">
                <a:solidFill>
                  <a:schemeClr val="tx1"/>
                </a:solidFill>
                <a:effectLst/>
                <a:latin typeface="+mn-lt"/>
                <a:ea typeface="+mn-ea"/>
                <a:cs typeface="+mn-cs"/>
              </a:rPr>
              <a:t>Tic Tac Toe</a:t>
            </a:r>
            <a:r>
              <a:rPr lang="en-US" sz="1200" kern="1200" dirty="0">
                <a:solidFill>
                  <a:schemeClr val="tx1"/>
                </a:solidFill>
                <a:effectLst/>
                <a:latin typeface="+mn-lt"/>
                <a:ea typeface="+mn-ea"/>
                <a:cs typeface="+mn-cs"/>
              </a:rPr>
              <a:t>…But they will only be able to take a turn if they can take ownership for one of their own decisions!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if needed, quickly review how to play </a:t>
            </a:r>
            <a:r>
              <a:rPr lang="en-US" sz="1200" i="1" kern="1200" dirty="0">
                <a:solidFill>
                  <a:schemeClr val="tx1"/>
                </a:solidFill>
                <a:effectLst/>
                <a:latin typeface="+mn-lt"/>
                <a:ea typeface="+mn-ea"/>
                <a:cs typeface="+mn-cs"/>
              </a:rPr>
              <a:t>Tic Tac Toe</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Game Goal: Get three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in a row!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One player will only draw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 and the other player will only draw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Take turns placing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on the game board until someone has three in a row.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in this version of the game, you are going to call out categories every round, </a:t>
            </a:r>
            <a:r>
              <a:rPr lang="en-US" sz="1200" i="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pairs can mark an X or an O. For each category that you call out, each student should take ownership of a positive or negative decision they made and share it with each other. Once students have taken ownership of a decision related to that category, they may mark their X or O on the board.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students begin, ask for a student volunteer to help you model an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State the category of “Being Helpful.”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a personal example of a time when you chose to be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not be helpful. If you have a hard time thinking of an example, you could say, “When I was your age, I used to sometimes pretend that I didn’t hear my aunt when she asked for my help with something.”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you have shared your example, demonstrate where you would mark your X on the board.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your student volunteer for an example of a decision they made related to being helpful. Once they share, they can make an O on the board.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both partners have gone, they need to wait for the next category before they can go again.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and instruct students to begin playing by owning up to their own positive or negative decision related to “Being Helpful” and drawing an X  or an 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a moment has passed, click twice to reveal each of the following categories, each time giving students a minute to share and play</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Doing schoolwork or homework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Walking through our school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Playing with classmates, friends or family</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*Tips:</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Remind students to own up to both positive and negative choices.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If a student wins, the pair may continue playing to try to get another three-in-a- row!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tell students that there is one category left. Once they own up to the following category, their board will be full (if no one has won yet)!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and read: Being kind. Allow students a moment to share and play.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Conclude by praising students for owning up to their actions. It’s not always easy to take responsibility for your choices and they proved today that they could do it!</a:t>
            </a:r>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3419657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this session with students sitting in a large circle or semi-circle. Join them at their level and then read the underlined portion of the Wings Words to Live By (what happens is on me and not any of you</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“ID” and ask for student volunteers to explain what an ID 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students arrive at the answer that an ID card is a document that shows your identification…In other words, it shows who you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your actions are a big part of who you are too. So “ID” can also stand for “I did…”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when you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you take responsibility for your actions, say what YOU did, and don’t blame anyone else!</a:t>
            </a:r>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2648147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today students will be making their own decision-making board game. They have already made their dice, so the second step is to make their own ID Game Piece.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one ID Game Piece</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(see the Materials list) to each student, and click once to display the directions: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Fold your game piece in half, so it can stand up by itself.</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 the bottom, write “I Did…”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Draw a self-portrait.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students will have about 5 minutes to draw their self-portrait and create their game piece.</a:t>
            </a: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28675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Distribute one </a:t>
            </a:r>
            <a:r>
              <a:rPr lang="en-US" sz="1200" i="1" kern="1200" dirty="0">
                <a:solidFill>
                  <a:schemeClr val="tx1"/>
                </a:solidFill>
                <a:effectLst/>
                <a:latin typeface="+mn-lt"/>
                <a:ea typeface="+mn-ea"/>
                <a:cs typeface="+mn-cs"/>
              </a:rPr>
              <a:t>Handout 5: Yes Mess Cards</a:t>
            </a:r>
            <a:r>
              <a:rPr lang="en-US" sz="1200" kern="1200" dirty="0">
                <a:solidFill>
                  <a:schemeClr val="tx1"/>
                </a:solidFill>
                <a:effectLst/>
                <a:latin typeface="+mn-lt"/>
                <a:ea typeface="+mn-ea"/>
                <a:cs typeface="+mn-cs"/>
              </a:rPr>
              <a:t> to each student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these cards will be used during the game that the students play…but they first need a few finishing touches!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a model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card. Explain that on the blank lines, students will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and take responsibility for a choice they have made.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since they have four cards in all, they will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for positive choices on two cards and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for negative choices on two cards.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 third time and reveal some of the categories/idea starters that students could consider when </a:t>
            </a:r>
            <a:r>
              <a:rPr lang="en-US" sz="1200" i="1" kern="1200" dirty="0">
                <a:solidFill>
                  <a:schemeClr val="tx1"/>
                </a:solidFill>
                <a:effectLst/>
                <a:latin typeface="+mn-lt"/>
                <a:ea typeface="+mn-ea"/>
                <a:cs typeface="+mn-cs"/>
              </a:rPr>
              <a:t>Showing Their ID</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kick off the brainstorming by sharing one positive and negative ID statement about yourself. For instance: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Positive: I did…make the choice to get out of bed on time this morning!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Negative: I did… make the choice to watch TV and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clean last night.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students finish, encourage them to help another student brainstorm ID statements.</a:t>
            </a: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3984768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Place students with new partners. If they worked with someone to create their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cards, they should not work again with this person.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Distribute one </a:t>
            </a:r>
            <a:r>
              <a:rPr lang="en-US" sz="1200" i="1" kern="1200" dirty="0">
                <a:solidFill>
                  <a:schemeClr val="tx1"/>
                </a:solidFill>
                <a:effectLst/>
                <a:latin typeface="+mn-lt"/>
                <a:ea typeface="+mn-ea"/>
                <a:cs typeface="+mn-cs"/>
              </a:rPr>
              <a:t>Handout 6: Board Game</a:t>
            </a:r>
            <a:r>
              <a:rPr lang="en-US" sz="1200" kern="1200" dirty="0">
                <a:solidFill>
                  <a:schemeClr val="tx1"/>
                </a:solidFill>
                <a:effectLst/>
                <a:latin typeface="+mn-lt"/>
                <a:ea typeface="+mn-ea"/>
                <a:cs typeface="+mn-cs"/>
              </a:rPr>
              <a:t> and a pair of scissors to each pair.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pairs will have about 5 minutes to complete the following steps and prepare their board game to be played: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Cut out your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cards, shuffle them with your partner’s cards, and place them face down.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Brainstorm a name for your game (related to making positive choices!) and write it on your gameboard.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 color and drawings to your gameboard and/or cards if you have time.</a:t>
            </a: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239625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game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Every pair will need their game pieces, their </a:t>
            </a:r>
            <a:r>
              <a:rPr lang="en-US" sz="1200" i="1" kern="1200" dirty="0">
                <a:solidFill>
                  <a:schemeClr val="tx1"/>
                </a:solidFill>
                <a:effectLst/>
                <a:latin typeface="+mn-lt"/>
                <a:ea typeface="+mn-ea"/>
                <a:cs typeface="+mn-cs"/>
              </a:rPr>
              <a:t>Yes Mess </a:t>
            </a:r>
            <a:r>
              <a:rPr lang="en-US" sz="1200" kern="1200" dirty="0">
                <a:solidFill>
                  <a:schemeClr val="tx1"/>
                </a:solidFill>
                <a:effectLst/>
                <a:latin typeface="+mn-lt"/>
                <a:ea typeface="+mn-ea"/>
                <a:cs typeface="+mn-cs"/>
              </a:rPr>
              <a:t>cards, their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dice from Day 1, and their game boards.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distribute one copy of </a:t>
            </a:r>
            <a:r>
              <a:rPr lang="en-US" sz="1200" i="1" kern="1200" dirty="0">
                <a:solidFill>
                  <a:schemeClr val="tx1"/>
                </a:solidFill>
                <a:effectLst/>
                <a:latin typeface="+mn-lt"/>
                <a:ea typeface="+mn-ea"/>
                <a:cs typeface="+mn-cs"/>
              </a:rPr>
              <a:t>Handout 7: Game Rules</a:t>
            </a:r>
            <a:r>
              <a:rPr lang="en-US" sz="1200" kern="1200" dirty="0">
                <a:solidFill>
                  <a:schemeClr val="tx1"/>
                </a:solidFill>
                <a:effectLst/>
                <a:latin typeface="+mn-lt"/>
                <a:ea typeface="+mn-ea"/>
                <a:cs typeface="+mn-cs"/>
              </a:rPr>
              <a:t> to each pair.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Read through the rules together and answer questions as needed.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Reiterate that students need to raise their hand when they are done playing, and then encourage them to begin!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students raise their hands to indicate they have played their game once, provide them with a goal sheet.  As you do, encourage them to think about what they have learned about making responsible decisions and then fill in the blanks to set goals that will help them make the very best decisions in the future.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Pairs who finish their goal sheets while there is still time left in the class period may play their game again!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10 minutes left in the class period, distribute goal sheets to any pairs who have not yet started them.</a:t>
            </a: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344765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Bring the students back to a semi-circle or circle for a few moments of reflection.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each of the following questions, and discuss: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is it easy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Acknowledge that it may be easy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if it is something you are really proud of doing.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can it be hard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Acknowledge that other times it can be hard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if you are embarrassed, made a mistake, or don’t want to feel like you’re bragging.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is it important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Ensure students understand it is important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all of your choices because it means you take ownership for everything you do. This will help others trust you and believe you!</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by setting a goal for a time when </a:t>
            </a:r>
            <a:r>
              <a:rPr lang="en-US" sz="1200" i="1" kern="1200" dirty="0">
                <a:solidFill>
                  <a:schemeClr val="tx1"/>
                </a:solidFill>
                <a:effectLst/>
                <a:latin typeface="+mn-lt"/>
                <a:ea typeface="+mn-ea"/>
                <a:cs typeface="+mn-cs"/>
              </a:rPr>
              <a:t>Showing Your ID</a:t>
            </a:r>
            <a:r>
              <a:rPr lang="en-US" sz="1200" kern="1200" dirty="0">
                <a:solidFill>
                  <a:schemeClr val="tx1"/>
                </a:solidFill>
                <a:effectLst/>
                <a:latin typeface="+mn-lt"/>
                <a:ea typeface="+mn-ea"/>
                <a:cs typeface="+mn-cs"/>
              </a:rPr>
              <a:t> is difficult, students are making sure that they use their new personal responsibility skills when it is most important!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there is time for a couple student volunteers to share their goals, encourage them to do so. It may be helpful to talk about how it can be difficult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something positive if you don’t want others to know. Collect students’ goal sheets and display them in the classroom or have students share at a later date.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two times and conclude by reading the Responsible Decision-Making portion of the Wings Words to Live By, as displayed on the slide, together as a class.</a:t>
            </a: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247527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415790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Reiterate that some decisions don’t have a right or a wrong option. Sometimes, decisions are based entirely on our personal preferences and how we feel or think.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on to explain that other choices, like whether or not we cheat during a game, are different: They do involve right and wrong.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following scenario and ask for a volunteer to read it aloud: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see that your classmate doesn’t have anyone to play with at recess. Should you: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Ask him or her to join you,</a:t>
            </a:r>
            <a:r>
              <a:rPr lang="en-US" sz="1200" i="1" kern="1200" dirty="0">
                <a:solidFill>
                  <a:schemeClr val="tx1"/>
                </a:solidFill>
                <a:effectLst/>
                <a:latin typeface="+mn-lt"/>
                <a:ea typeface="+mn-ea"/>
                <a:cs typeface="+mn-cs"/>
              </a:rPr>
              <a:t> or</a:t>
            </a:r>
            <a:r>
              <a:rPr lang="en-US" sz="1200" kern="1200" dirty="0">
                <a:solidFill>
                  <a:schemeClr val="tx1"/>
                </a:solidFill>
                <a:effectLst/>
                <a:latin typeface="+mn-lt"/>
                <a:ea typeface="+mn-ea"/>
                <a:cs typeface="+mn-cs"/>
              </a:rPr>
              <a:t>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Keep playing with your friends and pretend you don’t notice?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reveal the word “consequence” and explain that a consequence is something that happens as a result of a choice that you make. There can be positive consequences and negative consequences to our choices!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sometimes one choice may have both a positive and negative consequence.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turn to a peer and try to brainstorm a positive and negative consequence for each of the choices on the slide.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have brainstormed consequences with a partner, discuss them as a whole class. Possible answers include: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Choice: Ask him or her to join you</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Positive consequence: Your classmate is happy and no longer feels lonely.</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Negative consequence: You may have to change what you are playing or how you are playing.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Choice: Keep playing with your friends and pretend you don’t notice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Positive consequence: Your game doesn’t change.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Negative consequence: Your classmate feels hurt and lonely, and you may feel guilty.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if you really think about the possible consequences, it becomes easier to figure out the right choice!</a:t>
            </a:r>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109536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are done playing, explain that you have a trick to make it even easier to make positive decisions.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introduce students to the idea of a </a:t>
            </a:r>
            <a:r>
              <a:rPr lang="en-US" sz="1200" i="1" kern="1200" dirty="0">
                <a:solidFill>
                  <a:schemeClr val="tx1"/>
                </a:solidFill>
                <a:effectLst/>
                <a:latin typeface="+mn-lt"/>
                <a:ea typeface="+mn-ea"/>
                <a:cs typeface="+mn-cs"/>
              </a:rPr>
              <a:t>Yes Mess </a:t>
            </a:r>
            <a:r>
              <a:rPr lang="en-US" sz="1200" kern="1200" dirty="0">
                <a:solidFill>
                  <a:schemeClr val="tx1"/>
                </a:solidFill>
                <a:effectLst/>
                <a:latin typeface="+mn-lt"/>
                <a:ea typeface="+mn-ea"/>
                <a:cs typeface="+mn-cs"/>
              </a:rPr>
              <a:t>by explaining that there are three easy questions that you can ask yourself to help you make choices that are right for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three times to reveal and read each of the following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anyone get hurt? (Be sure students understand that this refers to all kinds of “hurt” – emotional and physical!)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anyone get in trouble?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anything bad happen?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if you think about a choice and answer yes to any of these questions, you’ll have a mess…which means the choice is not right for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one </a:t>
            </a:r>
            <a:r>
              <a:rPr lang="en-US" sz="1200" i="1" kern="1200" dirty="0">
                <a:solidFill>
                  <a:schemeClr val="tx1"/>
                </a:solidFill>
                <a:effectLst/>
                <a:latin typeface="+mn-lt"/>
                <a:ea typeface="+mn-ea"/>
                <a:cs typeface="+mn-cs"/>
              </a:rPr>
              <a:t>Handout 2: Yes Mess Dice</a:t>
            </a:r>
            <a:r>
              <a:rPr lang="en-US" sz="1200" kern="1200" dirty="0">
                <a:solidFill>
                  <a:schemeClr val="tx1"/>
                </a:solidFill>
                <a:effectLst/>
                <a:latin typeface="+mn-lt"/>
                <a:ea typeface="+mn-ea"/>
                <a:cs typeface="+mn-cs"/>
              </a:rPr>
              <a:t> to each student and explain that they will be making this handout into a dice that they can roll to help them make decisions.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first copy each of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on the board onto three different squares of their dice.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a couple moments have passed, click again and ask: What other questions could help YOU make good choices?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remind students that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must have a “yes” answer if it is a bad choice, and a “no” answer if it is a good choice!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instance: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“Would this decision make me proud?” would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work because the answer is yes, which means it is likely a good choice!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“Would this decision make me sad?” </a:t>
            </a:r>
            <a:r>
              <a:rPr lang="en-US" sz="1200" i="1" kern="1200" dirty="0">
                <a:solidFill>
                  <a:schemeClr val="tx1"/>
                </a:solidFill>
                <a:effectLst/>
                <a:latin typeface="+mn-lt"/>
                <a:ea typeface="+mn-ea"/>
                <a:cs typeface="+mn-cs"/>
              </a:rPr>
              <a:t>would</a:t>
            </a:r>
            <a:r>
              <a:rPr lang="en-US" sz="1200" kern="1200" dirty="0">
                <a:solidFill>
                  <a:schemeClr val="tx1"/>
                </a:solidFill>
                <a:effectLst/>
                <a:latin typeface="+mn-lt"/>
                <a:ea typeface="+mn-ea"/>
                <a:cs typeface="+mn-cs"/>
              </a:rPr>
              <a:t> work because the answer is yes, which means it is likely a bad choice!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think students are up for the challenge of creating more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encourage them to work with a partner and develop three more questions for their dice. If this is too challenging, distribute </a:t>
            </a:r>
            <a:r>
              <a:rPr lang="en-US" sz="1200" i="1" kern="1200" dirty="0">
                <a:solidFill>
                  <a:schemeClr val="tx1"/>
                </a:solidFill>
                <a:effectLst/>
                <a:latin typeface="+mn-lt"/>
                <a:ea typeface="+mn-ea"/>
                <a:cs typeface="+mn-cs"/>
              </a:rPr>
              <a:t>Handout 3: More Yes Mess Questions </a:t>
            </a:r>
            <a:r>
              <a:rPr lang="en-US" sz="1200" kern="1200" dirty="0">
                <a:solidFill>
                  <a:schemeClr val="tx1"/>
                </a:solidFill>
                <a:effectLst/>
                <a:latin typeface="+mn-lt"/>
                <a:ea typeface="+mn-ea"/>
                <a:cs typeface="+mn-cs"/>
              </a:rPr>
              <a:t>and encourage students to select three questions and add them to their dice.</a:t>
            </a:r>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342301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have finished writing their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explain and model how to make their dice: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Cut out the dice along the outside border.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Keep your scrap paper…you’ll soon see why!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Fold along the interior lines and form a cube.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a small piece of tape to attach the sides to each other.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 dice are complete, assemble students back around you on the floor with their dice and scrap paper in hand.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explain that they are going to use their dice to help them make choices that are right for them. Any choice that leads to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is not the right choice and it means there is another better choice for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display: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see my favorite candy bar on my teacher’s desk.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to display: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 one is watching, so I choose to take it home for a snack.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instruct all students to roll their dice near themselves and read the question.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Would we have a Yes Mess if we made this choice?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who answered yes to their question to tear off a small piece of their scrap paper, crumple it, and throw it at the Yes Mess target on the 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did you answer “yes” to this question?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Yes Mess </a:t>
            </a:r>
            <a:r>
              <a:rPr lang="en-US" sz="1200" kern="1200" dirty="0">
                <a:solidFill>
                  <a:schemeClr val="tx1"/>
                </a:solidFill>
                <a:effectLst/>
                <a:latin typeface="+mn-lt"/>
                <a:ea typeface="+mn-ea"/>
                <a:cs typeface="+mn-cs"/>
              </a:rPr>
              <a:t>shows us that this is not the right choice. What would be a better choice for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twice to repeat the procedure above with each of the following two scenarios: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forgot to do my homework, so I choose to quickly copy my friend’s answers before school.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My uncle forgot his cell phone at my apartment, so I choose to bring it to school so I can play with it.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If students answer “no” to any of the dice questions, remind them that only one of the questions needs a “yes” in order for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to occur, and encourage them to roll again and continue to consider each question.</a:t>
            </a:r>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183182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for a few volunteers to pick up and recycle the mess from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activity.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to reveal one more choice: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choose to make the choices that I know are best for 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 students of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by pointing to them on the slide as you read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twice and instruct each student to roll their dice and answer the question in their heads.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students would answer “yes” to their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 instruct them to throw their piece of scrap paper at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target.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Students should answer no to each of their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so probe any students who throw their papers to walk you through their thought process and help them understand why </a:t>
            </a:r>
            <a:r>
              <a:rPr lang="en-US" sz="1200" i="1" kern="1200" dirty="0">
                <a:solidFill>
                  <a:schemeClr val="tx1"/>
                </a:solidFill>
                <a:effectLst/>
                <a:latin typeface="+mn-lt"/>
                <a:ea typeface="+mn-ea"/>
                <a:cs typeface="+mn-cs"/>
              </a:rPr>
              <a:t>yes</a:t>
            </a:r>
            <a:r>
              <a:rPr lang="en-US" sz="1200" kern="1200" dirty="0">
                <a:solidFill>
                  <a:schemeClr val="tx1"/>
                </a:solidFill>
                <a:effectLst/>
                <a:latin typeface="+mn-lt"/>
                <a:ea typeface="+mn-ea"/>
                <a:cs typeface="+mn-cs"/>
              </a:rPr>
              <a:t> may not be the best response.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roll one more time, think about the answer, and throw their piece of scrap paper at the target if they would answer yes.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Summarize what the class has learned by saying, “It looks like this choice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Yes Mess…which you can see because there is no mess to clean up! Since we answered no to each of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making the choices that you know are best for you is a smart decision.”</a:t>
            </a: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94742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students to join you in reading the Wings Words to Live By section aloud.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conclude by saying, “Before you make choices in the future, think about your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dice. And if you would answer </a:t>
            </a:r>
            <a:r>
              <a:rPr lang="en-US" sz="1200" i="1" kern="1200" dirty="0">
                <a:solidFill>
                  <a:schemeClr val="tx1"/>
                </a:solidFill>
                <a:effectLst/>
                <a:latin typeface="+mn-lt"/>
                <a:ea typeface="+mn-ea"/>
                <a:cs typeface="+mn-cs"/>
              </a:rPr>
              <a:t>yes </a:t>
            </a:r>
            <a:r>
              <a:rPr lang="en-US" sz="1200" kern="1200" dirty="0">
                <a:solidFill>
                  <a:schemeClr val="tx1"/>
                </a:solidFill>
                <a:effectLst/>
                <a:latin typeface="+mn-lt"/>
                <a:ea typeface="+mn-ea"/>
                <a:cs typeface="+mn-cs"/>
              </a:rPr>
              <a:t>to any of the questions, remember the mess you made here today, and try to think of a better choice for yourself!”</a:t>
            </a:r>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76515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r>
              <a:rPr lang="en-US" sz="1200" i="1" kern="1200" dirty="0">
                <a:solidFill>
                  <a:schemeClr val="tx1"/>
                </a:solidFill>
                <a:effectLst/>
                <a:latin typeface="+mn-lt"/>
                <a:ea typeface="+mn-ea"/>
                <a:cs typeface="+mn-cs"/>
              </a:rPr>
              <a:t>* Note</a:t>
            </a:r>
            <a:r>
              <a:rPr lang="en-US" sz="1200" kern="1200" dirty="0">
                <a:solidFill>
                  <a:schemeClr val="tx1"/>
                </a:solidFill>
                <a:effectLst/>
                <a:latin typeface="+mn-lt"/>
                <a:ea typeface="+mn-ea"/>
                <a:cs typeface="+mn-cs"/>
              </a:rPr>
              <a:t>: For this activity, the class will be standing in a circle as they pass through a hula hoop. If you don’t think this will be possible in the classroom, try to scout out another location in advance!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Day 2 by instructing the class to sit on the floor in a circle or semi-circle and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today will begin with a hula hoop challenge, where students will have to work both individually </a:t>
            </a:r>
            <a:r>
              <a:rPr lang="en-US" sz="1200" i="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Preview the directions with the class before you begin: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Students will stand in a large circle, and hold on to the hand (or wrist, if more comfortable) of the people on either side of them.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will choose a starting point in the circle for the hula hoop. (Students will have to break hands temporarily so it can go around them.)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will then start a timer and you will time how long it takes for the class to pass the hula hoop around the circle and back to the starting point.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students break hands, the hula hoop must go back to the beginning.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any questions that students may have. Then instruct students to stand and follow the directions above.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the hula hoop has passed around the circle once, record the class’s time on the board. Then encourage students to think about how they may be able to get through the hula hoop more quickly and challenge the class to complete the activity one more time in an effort to beat their time.</a:t>
            </a: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2788491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Reassemble the class on the floor in a circle or semi-circle and again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first question below and then double-click to display each of the following questions. Discuss each one as a full class: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job did every person have in this challenge?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choices did YOU have to make?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you control the actions or choices of others?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were YOUR actions important?</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33801816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emf"/><Relationship Id="rId7"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E20503C5-2F8E-9844-A4E1-16F2AE09FB32}"/>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5" name="Group 14">
            <a:extLst>
              <a:ext uri="{FF2B5EF4-FFF2-40B4-BE49-F238E27FC236}">
                <a16:creationId xmlns:a16="http://schemas.microsoft.com/office/drawing/2014/main" id="{3457E3F1-A9EA-4F45-9E29-DE3C24310A6E}"/>
              </a:ext>
            </a:extLst>
          </p:cNvPr>
          <p:cNvGrpSpPr/>
          <p:nvPr userDrawn="1"/>
        </p:nvGrpSpPr>
        <p:grpSpPr>
          <a:xfrm>
            <a:off x="5584614" y="6062644"/>
            <a:ext cx="2939205" cy="764360"/>
            <a:chOff x="5111030" y="6013568"/>
            <a:chExt cx="3366296" cy="875428"/>
          </a:xfrm>
        </p:grpSpPr>
        <p:pic>
          <p:nvPicPr>
            <p:cNvPr id="16" name="Picture 15">
              <a:extLst>
                <a:ext uri="{FF2B5EF4-FFF2-40B4-BE49-F238E27FC236}">
                  <a16:creationId xmlns:a16="http://schemas.microsoft.com/office/drawing/2014/main" id="{1F1DD3A6-911F-E744-BCFD-1EEA90DB0F22}"/>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7" name="Straight Connector 16">
              <a:extLst>
                <a:ext uri="{FF2B5EF4-FFF2-40B4-BE49-F238E27FC236}">
                  <a16:creationId xmlns:a16="http://schemas.microsoft.com/office/drawing/2014/main" id="{2C7FD361-31DF-F24B-A858-F7AEDF9CB7C4}"/>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082ADD3C-82B3-E743-AE93-4A8A6BD13D9D}"/>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19" name="Straight Connector 18">
              <a:extLst>
                <a:ext uri="{FF2B5EF4-FFF2-40B4-BE49-F238E27FC236}">
                  <a16:creationId xmlns:a16="http://schemas.microsoft.com/office/drawing/2014/main" id="{A220D239-3F6A-404C-84C5-41A406E348B3}"/>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BC6F2876-01EF-0E44-8589-717054FE4D94}"/>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2" name="Picture 11">
            <a:extLst>
              <a:ext uri="{FF2B5EF4-FFF2-40B4-BE49-F238E27FC236}">
                <a16:creationId xmlns:a16="http://schemas.microsoft.com/office/drawing/2014/main" id="{F49C7F0C-DC49-884A-8C8A-A1DFAC618954}"/>
              </a:ext>
            </a:extLst>
          </p:cNvPr>
          <p:cNvPicPr>
            <a:picLocks noChangeAspect="1"/>
          </p:cNvPicPr>
          <p:nvPr userDrawn="1"/>
        </p:nvPicPr>
        <p:blipFill>
          <a:blip r:embed="rId2"/>
          <a:srcRect/>
          <a:stretch/>
        </p:blipFill>
        <p:spPr>
          <a:xfrm>
            <a:off x="531463" y="250925"/>
            <a:ext cx="1468120" cy="1139952"/>
          </a:xfrm>
          <a:prstGeom prst="rect">
            <a:avLst/>
          </a:prstGeom>
        </p:spPr>
      </p:pic>
      <p:grpSp>
        <p:nvGrpSpPr>
          <p:cNvPr id="13" name="Group 12">
            <a:extLst>
              <a:ext uri="{FF2B5EF4-FFF2-40B4-BE49-F238E27FC236}">
                <a16:creationId xmlns:a16="http://schemas.microsoft.com/office/drawing/2014/main" id="{C85F1D4D-01F1-0641-9388-DA24FD80540F}"/>
              </a:ext>
            </a:extLst>
          </p:cNvPr>
          <p:cNvGrpSpPr/>
          <p:nvPr userDrawn="1"/>
        </p:nvGrpSpPr>
        <p:grpSpPr>
          <a:xfrm>
            <a:off x="5584614" y="6062644"/>
            <a:ext cx="2939205" cy="764360"/>
            <a:chOff x="5111030" y="6013568"/>
            <a:chExt cx="3366296" cy="875428"/>
          </a:xfrm>
        </p:grpSpPr>
        <p:pic>
          <p:nvPicPr>
            <p:cNvPr id="14" name="Picture 13">
              <a:extLst>
                <a:ext uri="{FF2B5EF4-FFF2-40B4-BE49-F238E27FC236}">
                  <a16:creationId xmlns:a16="http://schemas.microsoft.com/office/drawing/2014/main" id="{276599A7-4B67-8E47-995C-962D9B465529}"/>
                </a:ext>
              </a:extLst>
            </p:cNvPr>
            <p:cNvPicPr>
              <a:picLocks noChangeAspect="1"/>
            </p:cNvPicPr>
            <p:nvPr userDrawn="1"/>
          </p:nvPicPr>
          <p:blipFill>
            <a:blip r:embed="rId3"/>
            <a:stretch>
              <a:fillRect/>
            </a:stretch>
          </p:blipFill>
          <p:spPr>
            <a:xfrm>
              <a:off x="5111030" y="6013568"/>
              <a:ext cx="1132907" cy="875428"/>
            </a:xfrm>
            <a:prstGeom prst="rect">
              <a:avLst/>
            </a:prstGeom>
          </p:spPr>
        </p:pic>
        <p:cxnSp>
          <p:nvCxnSpPr>
            <p:cNvPr id="15" name="Straight Connector 14">
              <a:extLst>
                <a:ext uri="{FF2B5EF4-FFF2-40B4-BE49-F238E27FC236}">
                  <a16:creationId xmlns:a16="http://schemas.microsoft.com/office/drawing/2014/main" id="{9612AB67-700F-A644-96F1-6336C229CB98}"/>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17FE987-43CB-8A41-BA88-B7F5C51EBAE2}"/>
                </a:ext>
              </a:extLst>
            </p:cNvPr>
            <p:cNvPicPr>
              <a:picLocks noChangeAspect="1"/>
            </p:cNvPicPr>
            <p:nvPr userDrawn="1"/>
          </p:nvPicPr>
          <p:blipFill>
            <a:blip r:embed="rId4"/>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45A0125F-10DE-ED46-88AD-0553643BA34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9F12090-38BC-2E44-A7AF-30D80273E2DC}"/>
                </a:ext>
              </a:extLst>
            </p:cNvPr>
            <p:cNvPicPr>
              <a:picLocks noChangeAspect="1"/>
            </p:cNvPicPr>
            <p:nvPr userDrawn="1"/>
          </p:nvPicPr>
          <p:blipFill>
            <a:blip r:embed="rId5"/>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63950936-6651-EF41-82E0-A3EDF1AC8350}"/>
              </a:ext>
            </a:extLst>
          </p:cNvPr>
          <p:cNvPicPr>
            <a:picLocks noChangeAspect="1"/>
          </p:cNvPicPr>
          <p:nvPr userDrawn="1"/>
        </p:nvPicPr>
        <p:blipFill>
          <a:blip r:embed="rId2"/>
          <a:stretch>
            <a:fillRect/>
          </a:stretch>
        </p:blipFill>
        <p:spPr>
          <a:xfrm>
            <a:off x="502336" y="211411"/>
            <a:ext cx="1708800" cy="1281600"/>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BDF6C890-A61D-C643-96B8-68AFE7CF1489}"/>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E41ECCB4-5702-344F-B480-C697950C460C}"/>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F42F22C7-73E8-B846-99DC-6EDBA8E1560D}"/>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C3C4C2B3-C70A-574D-BFBB-15B03469D1B4}"/>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B7A235E8-C21D-454F-BB94-9B9A6745BB3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DA1BC9BD-E002-0042-B6AC-0A8D36C91752}"/>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7" name="Picture 16">
            <a:extLst>
              <a:ext uri="{FF2B5EF4-FFF2-40B4-BE49-F238E27FC236}">
                <a16:creationId xmlns:a16="http://schemas.microsoft.com/office/drawing/2014/main" id="{915085B8-54F0-E742-9B19-DD264E804AB4}"/>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3" name="Group 12">
            <a:extLst>
              <a:ext uri="{FF2B5EF4-FFF2-40B4-BE49-F238E27FC236}">
                <a16:creationId xmlns:a16="http://schemas.microsoft.com/office/drawing/2014/main" id="{E5E35F1C-F09C-AD44-9905-FFAED544A861}"/>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588C0F27-F4EE-B84D-BE24-C9A70AAD125F}"/>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8FD40156-F7B2-6E4F-A57B-A5CDA47DF31A}"/>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17CCC712-C8D3-EA40-9F7D-0CFCBB7DDA94}"/>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4FFE3951-79C1-1D48-B5FD-DA2A6AF7A440}"/>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4CB518C7-F596-DE41-8AAD-592B6505DBDC}"/>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F916406-ACF0-CD4B-8ADB-C23D826F8A3E}"/>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pic>
        <p:nvPicPr>
          <p:cNvPr id="23" name="Picture 22">
            <a:extLst>
              <a:ext uri="{FF2B5EF4-FFF2-40B4-BE49-F238E27FC236}">
                <a16:creationId xmlns:a16="http://schemas.microsoft.com/office/drawing/2014/main" id="{4915CDE3-2307-5845-969C-298E93A5CAC4}"/>
              </a:ext>
            </a:extLst>
          </p:cNvPr>
          <p:cNvPicPr>
            <a:picLocks noChangeAspect="1"/>
          </p:cNvPicPr>
          <p:nvPr userDrawn="1"/>
        </p:nvPicPr>
        <p:blipFill>
          <a:blip r:embed="rId2"/>
          <a:stretch>
            <a:fillRect/>
          </a:stretch>
        </p:blipFill>
        <p:spPr>
          <a:xfrm>
            <a:off x="7504424" y="6358752"/>
            <a:ext cx="909442" cy="213497"/>
          </a:xfrm>
          <a:prstGeom prst="rect">
            <a:avLst/>
          </a:prstGeom>
        </p:spPr>
      </p:pic>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3"/>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4"/>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5"/>
          <a:stretch>
            <a:fillRect/>
          </a:stretch>
        </p:blipFill>
        <p:spPr>
          <a:xfrm>
            <a:off x="56005" y="5727313"/>
            <a:ext cx="2054971" cy="1389413"/>
          </a:xfrm>
          <a:prstGeom prst="rect">
            <a:avLst/>
          </a:prstGeom>
        </p:spPr>
      </p:pic>
      <p:pic>
        <p:nvPicPr>
          <p:cNvPr id="18" name="Picture 17">
            <a:extLst>
              <a:ext uri="{FF2B5EF4-FFF2-40B4-BE49-F238E27FC236}">
                <a16:creationId xmlns:a16="http://schemas.microsoft.com/office/drawing/2014/main" id="{57964D7B-1BD6-BC41-8E00-72A837B80A83}"/>
              </a:ext>
            </a:extLst>
          </p:cNvPr>
          <p:cNvPicPr>
            <a:picLocks noChangeAspect="1"/>
          </p:cNvPicPr>
          <p:nvPr userDrawn="1"/>
        </p:nvPicPr>
        <p:blipFill>
          <a:blip r:embed="rId6"/>
          <a:srcRect/>
          <a:stretch/>
        </p:blipFill>
        <p:spPr>
          <a:xfrm>
            <a:off x="531451" y="211967"/>
            <a:ext cx="1468120" cy="1139952"/>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2" name="Picture 11">
            <a:extLst>
              <a:ext uri="{FF2B5EF4-FFF2-40B4-BE49-F238E27FC236}">
                <a16:creationId xmlns:a16="http://schemas.microsoft.com/office/drawing/2014/main" id="{E8061373-882F-BB4B-8742-20FEE7CF511D}"/>
              </a:ext>
            </a:extLst>
          </p:cNvPr>
          <p:cNvPicPr>
            <a:picLocks noChangeAspect="1"/>
          </p:cNvPicPr>
          <p:nvPr userDrawn="1"/>
        </p:nvPicPr>
        <p:blipFill>
          <a:blip r:embed="rId4"/>
          <a:srcRect/>
          <a:stretch/>
        </p:blipFill>
        <p:spPr>
          <a:xfrm>
            <a:off x="531451" y="211967"/>
            <a:ext cx="1468120" cy="1139952"/>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565875"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647014"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4243395"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pic>
        <p:nvPicPr>
          <p:cNvPr id="23" name="Picture 22">
            <a:extLst>
              <a:ext uri="{FF2B5EF4-FFF2-40B4-BE49-F238E27FC236}">
                <a16:creationId xmlns:a16="http://schemas.microsoft.com/office/drawing/2014/main" id="{77C74F63-2288-C141-8B0E-7ECFEF344B3E}"/>
              </a:ext>
            </a:extLst>
          </p:cNvPr>
          <p:cNvPicPr>
            <a:picLocks noChangeAspect="1"/>
          </p:cNvPicPr>
          <p:nvPr userDrawn="1"/>
        </p:nvPicPr>
        <p:blipFill>
          <a:blip r:embed="rId6"/>
          <a:srcRect/>
          <a:stretch/>
        </p:blipFill>
        <p:spPr>
          <a:xfrm>
            <a:off x="531451" y="211967"/>
            <a:ext cx="1468120" cy="1139952"/>
          </a:xfrm>
          <a:prstGeom prst="rect">
            <a:avLst/>
          </a:prstGeom>
        </p:spPr>
      </p:pic>
      <p:grpSp>
        <p:nvGrpSpPr>
          <p:cNvPr id="21" name="Group 20">
            <a:extLst>
              <a:ext uri="{FF2B5EF4-FFF2-40B4-BE49-F238E27FC236}">
                <a16:creationId xmlns:a16="http://schemas.microsoft.com/office/drawing/2014/main" id="{D0E5DDB7-2437-2841-B479-50068E12F762}"/>
              </a:ext>
            </a:extLst>
          </p:cNvPr>
          <p:cNvGrpSpPr/>
          <p:nvPr userDrawn="1"/>
        </p:nvGrpSpPr>
        <p:grpSpPr>
          <a:xfrm>
            <a:off x="5584614" y="6062644"/>
            <a:ext cx="2939205" cy="764360"/>
            <a:chOff x="5111030" y="6013568"/>
            <a:chExt cx="3366296" cy="875428"/>
          </a:xfrm>
        </p:grpSpPr>
        <p:pic>
          <p:nvPicPr>
            <p:cNvPr id="24" name="Picture 23">
              <a:extLst>
                <a:ext uri="{FF2B5EF4-FFF2-40B4-BE49-F238E27FC236}">
                  <a16:creationId xmlns:a16="http://schemas.microsoft.com/office/drawing/2014/main" id="{DF2D31D5-5910-724E-B741-07B320A0AE78}"/>
                </a:ext>
              </a:extLst>
            </p:cNvPr>
            <p:cNvPicPr>
              <a:picLocks noChangeAspect="1"/>
            </p:cNvPicPr>
            <p:nvPr userDrawn="1"/>
          </p:nvPicPr>
          <p:blipFill>
            <a:blip r:embed="rId7"/>
            <a:stretch>
              <a:fillRect/>
            </a:stretch>
          </p:blipFill>
          <p:spPr>
            <a:xfrm>
              <a:off x="5111030" y="6013568"/>
              <a:ext cx="1132907" cy="875428"/>
            </a:xfrm>
            <a:prstGeom prst="rect">
              <a:avLst/>
            </a:prstGeom>
          </p:spPr>
        </p:pic>
        <p:cxnSp>
          <p:nvCxnSpPr>
            <p:cNvPr id="25" name="Straight Connector 24">
              <a:extLst>
                <a:ext uri="{FF2B5EF4-FFF2-40B4-BE49-F238E27FC236}">
                  <a16:creationId xmlns:a16="http://schemas.microsoft.com/office/drawing/2014/main" id="{1439C96D-801F-6540-8D7A-1BF2C012AE7B}"/>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8A1E0A14-16F7-3F45-B428-3E11460BB145}"/>
                </a:ext>
              </a:extLst>
            </p:cNvPr>
            <p:cNvPicPr>
              <a:picLocks noChangeAspect="1"/>
            </p:cNvPicPr>
            <p:nvPr userDrawn="1"/>
          </p:nvPicPr>
          <p:blipFill>
            <a:blip r:embed="rId8"/>
            <a:stretch>
              <a:fillRect/>
            </a:stretch>
          </p:blipFill>
          <p:spPr>
            <a:xfrm>
              <a:off x="6290521" y="6361927"/>
              <a:ext cx="908195" cy="211912"/>
            </a:xfrm>
            <a:prstGeom prst="rect">
              <a:avLst/>
            </a:prstGeom>
          </p:spPr>
        </p:pic>
        <p:cxnSp>
          <p:nvCxnSpPr>
            <p:cNvPr id="27" name="Straight Connector 26">
              <a:extLst>
                <a:ext uri="{FF2B5EF4-FFF2-40B4-BE49-F238E27FC236}">
                  <a16:creationId xmlns:a16="http://schemas.microsoft.com/office/drawing/2014/main" id="{977339FA-757E-7C4E-BD60-8B578A4E8DA5}"/>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9CFAF87D-0678-8140-85C2-F39B8C5A164D}"/>
                </a:ext>
              </a:extLst>
            </p:cNvPr>
            <p:cNvPicPr>
              <a:picLocks noChangeAspect="1"/>
            </p:cNvPicPr>
            <p:nvPr userDrawn="1"/>
          </p:nvPicPr>
          <p:blipFill>
            <a:blip r:embed="rId9"/>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805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9/9/19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B8BA66-42D0-2546-B370-D85DCCC5F56F}"/>
              </a:ext>
            </a:extLst>
          </p:cNvPr>
          <p:cNvSpPr/>
          <p:nvPr/>
        </p:nvSpPr>
        <p:spPr>
          <a:xfrm>
            <a:off x="7480299" y="6263029"/>
            <a:ext cx="1455357"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EDA730-A563-0F44-8956-0B66BFE9A4A4}"/>
              </a:ext>
            </a:extLst>
          </p:cNvPr>
          <p:cNvPicPr>
            <a:picLocks noChangeAspect="1"/>
          </p:cNvPicPr>
          <p:nvPr/>
        </p:nvPicPr>
        <p:blipFill>
          <a:blip r:embed="rId4"/>
          <a:stretch>
            <a:fillRect/>
          </a:stretch>
        </p:blipFill>
        <p:spPr>
          <a:xfrm>
            <a:off x="2957289" y="3762103"/>
            <a:ext cx="4456019" cy="3095897"/>
          </a:xfrm>
          <a:prstGeom prst="rect">
            <a:avLst/>
          </a:prstGeom>
        </p:spPr>
      </p:pic>
      <p:sp>
        <p:nvSpPr>
          <p:cNvPr id="6" name="Title 6">
            <a:extLst>
              <a:ext uri="{FF2B5EF4-FFF2-40B4-BE49-F238E27FC236}">
                <a16:creationId xmlns:a16="http://schemas.microsoft.com/office/drawing/2014/main" id="{72FA2AC8-E95C-0948-B6C0-8E1FC48E38BA}"/>
              </a:ext>
            </a:extLst>
          </p:cNvPr>
          <p:cNvSpPr>
            <a:spLocks noGrp="1"/>
          </p:cNvSpPr>
          <p:nvPr>
            <p:ph type="ctrTitle"/>
          </p:nvPr>
        </p:nvSpPr>
        <p:spPr>
          <a:xfrm>
            <a:off x="623814" y="1778400"/>
            <a:ext cx="6856485" cy="721610"/>
          </a:xfrm>
        </p:spPr>
        <p:txBody>
          <a:bodyPr/>
          <a:lstStyle/>
          <a:p>
            <a:r>
              <a:rPr lang="en-US" dirty="0">
                <a:solidFill>
                  <a:schemeClr val="bg1"/>
                </a:solidFill>
              </a:rPr>
              <a:t>Time to Play!</a:t>
            </a:r>
          </a:p>
        </p:txBody>
      </p:sp>
      <p:sp>
        <p:nvSpPr>
          <p:cNvPr id="7" name="Title 6">
            <a:extLst>
              <a:ext uri="{FF2B5EF4-FFF2-40B4-BE49-F238E27FC236}">
                <a16:creationId xmlns:a16="http://schemas.microsoft.com/office/drawing/2014/main" id="{D0983C89-A9BD-C843-B596-9D750AFA72AE}"/>
              </a:ext>
            </a:extLst>
          </p:cNvPr>
          <p:cNvSpPr txBox="1">
            <a:spLocks/>
          </p:cNvSpPr>
          <p:nvPr/>
        </p:nvSpPr>
        <p:spPr>
          <a:xfrm>
            <a:off x="623814" y="2838715"/>
            <a:ext cx="2861399" cy="923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900" b="0" dirty="0">
                <a:solidFill>
                  <a:schemeClr val="bg1"/>
                </a:solidFill>
              </a:rPr>
              <a:t>Grades 3–5 </a:t>
            </a:r>
            <a:br>
              <a:rPr lang="en-US" sz="2900" b="0" dirty="0">
                <a:solidFill>
                  <a:schemeClr val="bg1"/>
                </a:solidFill>
              </a:rPr>
            </a:br>
            <a:r>
              <a:rPr lang="en-US" sz="2900" b="0" dirty="0">
                <a:solidFill>
                  <a:schemeClr val="bg1"/>
                </a:solidFill>
              </a:rPr>
              <a:t>Digital Lesson</a:t>
            </a:r>
          </a:p>
        </p:txBody>
      </p:sp>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YOUR actions matter</a:t>
            </a:r>
            <a:endParaRPr lang="de-DE" dirty="0"/>
          </a:p>
        </p:txBody>
      </p:sp>
      <p:sp>
        <p:nvSpPr>
          <p:cNvPr id="6" name="Rectangle 5">
            <a:extLst>
              <a:ext uri="{FF2B5EF4-FFF2-40B4-BE49-F238E27FC236}">
                <a16:creationId xmlns:a16="http://schemas.microsoft.com/office/drawing/2014/main" id="{FA264B66-CF94-4647-A242-DC558204AE86}"/>
              </a:ext>
            </a:extLst>
          </p:cNvPr>
          <p:cNvSpPr/>
          <p:nvPr/>
        </p:nvSpPr>
        <p:spPr>
          <a:xfrm>
            <a:off x="4572001" y="3176861"/>
            <a:ext cx="4206240" cy="1569660"/>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job did every person have in this challenge?</a:t>
            </a:r>
          </a:p>
          <a:p>
            <a:pPr lvl="1"/>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1B8C83B9-9614-EF4C-84D2-595BC5561A58}"/>
              </a:ext>
            </a:extLst>
          </p:cNvPr>
          <p:cNvSpPr/>
          <p:nvPr/>
        </p:nvSpPr>
        <p:spPr>
          <a:xfrm>
            <a:off x="4592320" y="3176861"/>
            <a:ext cx="4206240" cy="1200329"/>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choices did YOU have to make?</a:t>
            </a:r>
          </a:p>
          <a:p>
            <a:pPr lvl="1"/>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A80F9775-116F-A14C-BA3F-983337539889}"/>
              </a:ext>
            </a:extLst>
          </p:cNvPr>
          <p:cNvSpPr/>
          <p:nvPr/>
        </p:nvSpPr>
        <p:spPr>
          <a:xfrm>
            <a:off x="4592320" y="3165184"/>
            <a:ext cx="4206240" cy="1200329"/>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you control the actions or choices of others?</a:t>
            </a:r>
          </a:p>
        </p:txBody>
      </p:sp>
      <p:sp>
        <p:nvSpPr>
          <p:cNvPr id="9" name="Rectangle 8">
            <a:extLst>
              <a:ext uri="{FF2B5EF4-FFF2-40B4-BE49-F238E27FC236}">
                <a16:creationId xmlns:a16="http://schemas.microsoft.com/office/drawing/2014/main" id="{E9F797AE-17C5-3844-BC2A-2C8DF50787DD}"/>
              </a:ext>
            </a:extLst>
          </p:cNvPr>
          <p:cNvSpPr/>
          <p:nvPr/>
        </p:nvSpPr>
        <p:spPr>
          <a:xfrm>
            <a:off x="4582161" y="3176861"/>
            <a:ext cx="4206240" cy="830997"/>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Why were YOUR actions important?</a:t>
            </a:r>
          </a:p>
        </p:txBody>
      </p:sp>
      <p:pic>
        <p:nvPicPr>
          <p:cNvPr id="11" name="Picture 10">
            <a:extLst>
              <a:ext uri="{FF2B5EF4-FFF2-40B4-BE49-F238E27FC236}">
                <a16:creationId xmlns:a16="http://schemas.microsoft.com/office/drawing/2014/main" id="{2B07E93E-8FFC-C145-9C31-B8CFC4D75978}"/>
              </a:ext>
            </a:extLst>
          </p:cNvPr>
          <p:cNvPicPr>
            <a:picLocks noChangeAspect="1"/>
          </p:cNvPicPr>
          <p:nvPr/>
        </p:nvPicPr>
        <p:blipFill>
          <a:blip r:embed="rId3"/>
          <a:stretch>
            <a:fillRect/>
          </a:stretch>
        </p:blipFill>
        <p:spPr>
          <a:xfrm>
            <a:off x="524434" y="2461965"/>
            <a:ext cx="4206240" cy="2804160"/>
          </a:xfrm>
          <a:prstGeom prst="rect">
            <a:avLst/>
          </a:prstGeom>
        </p:spPr>
      </p:pic>
    </p:spTree>
    <p:extLst>
      <p:ext uri="{BB962C8B-B14F-4D97-AF65-F5344CB8AC3E}">
        <p14:creationId xmlns:p14="http://schemas.microsoft.com/office/powerpoint/2010/main" val="17463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373284" y="1591875"/>
            <a:ext cx="8770716" cy="764360"/>
          </a:xfrm>
        </p:spPr>
        <p:txBody>
          <a:bodyPr>
            <a:noAutofit/>
          </a:bodyPr>
          <a:lstStyle/>
          <a:p>
            <a:r>
              <a:rPr lang="en-US" dirty="0"/>
              <a:t>Personal Responsibility</a:t>
            </a:r>
          </a:p>
        </p:txBody>
      </p:sp>
      <p:sp>
        <p:nvSpPr>
          <p:cNvPr id="7" name="TextBox 6">
            <a:extLst>
              <a:ext uri="{FF2B5EF4-FFF2-40B4-BE49-F238E27FC236}">
                <a16:creationId xmlns:a16="http://schemas.microsoft.com/office/drawing/2014/main" id="{5DA0297D-F98D-1E4B-BE1C-E558BAB3782C}"/>
              </a:ext>
            </a:extLst>
          </p:cNvPr>
          <p:cNvSpPr txBox="1"/>
          <p:nvPr/>
        </p:nvSpPr>
        <p:spPr>
          <a:xfrm>
            <a:off x="360604" y="2338930"/>
            <a:ext cx="4048782" cy="3477875"/>
          </a:xfrm>
          <a:prstGeom prst="rect">
            <a:avLst/>
          </a:prstGeom>
          <a:noFill/>
        </p:spPr>
        <p:txBody>
          <a:bodyPr wrap="square" rtlCol="0">
            <a:spAutoFit/>
          </a:bodyPr>
          <a:lstStyle/>
          <a:p>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take personal responsibility for something, you don’t blame other people for your choices.</a:t>
            </a:r>
          </a:p>
          <a:p>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accept whatever happens as a result of your choice…whether it’s good </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or bad! </a:t>
            </a:r>
          </a:p>
          <a:p>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8873818F-9E89-434E-BDD4-E21E2913D584}"/>
              </a:ext>
            </a:extLst>
          </p:cNvPr>
          <p:cNvPicPr>
            <a:picLocks noChangeAspect="1"/>
          </p:cNvPicPr>
          <p:nvPr/>
        </p:nvPicPr>
        <p:blipFill rotWithShape="1">
          <a:blip r:embed="rId3"/>
          <a:srcRect l="3026" r="21627" b="24653"/>
          <a:stretch/>
        </p:blipFill>
        <p:spPr>
          <a:xfrm>
            <a:off x="4572001" y="2471241"/>
            <a:ext cx="4048782" cy="2934653"/>
          </a:xfrm>
          <a:prstGeom prst="rect">
            <a:avLst/>
          </a:prstGeom>
        </p:spPr>
      </p:pic>
      <p:cxnSp>
        <p:nvCxnSpPr>
          <p:cNvPr id="6" name="Straight Connector 5">
            <a:extLst>
              <a:ext uri="{FF2B5EF4-FFF2-40B4-BE49-F238E27FC236}">
                <a16:creationId xmlns:a16="http://schemas.microsoft.com/office/drawing/2014/main" id="{7061218A-2C62-0741-8502-32A08CA54231}"/>
              </a:ext>
            </a:extLst>
          </p:cNvPr>
          <p:cNvCxnSpPr/>
          <p:nvPr/>
        </p:nvCxnSpPr>
        <p:spPr>
          <a:xfrm>
            <a:off x="4572000" y="2471241"/>
            <a:ext cx="4048783" cy="2934653"/>
          </a:xfrm>
          <a:prstGeom prst="line">
            <a:avLst/>
          </a:prstGeom>
          <a:ln w="38100">
            <a:solidFill>
              <a:srgbClr val="005B8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C63254-82A3-524B-9934-F1FAC4E73C13}"/>
              </a:ext>
            </a:extLst>
          </p:cNvPr>
          <p:cNvCxnSpPr>
            <a:cxnSpLocks/>
          </p:cNvCxnSpPr>
          <p:nvPr/>
        </p:nvCxnSpPr>
        <p:spPr>
          <a:xfrm flipH="1">
            <a:off x="4572000" y="2471241"/>
            <a:ext cx="4048783" cy="2934653"/>
          </a:xfrm>
          <a:prstGeom prst="line">
            <a:avLst/>
          </a:prstGeom>
          <a:ln w="38100">
            <a:solidFill>
              <a:srgbClr val="005B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076ACA-702A-FD49-8607-199B7094F193}"/>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03507" y="1591875"/>
            <a:ext cx="8770716" cy="764360"/>
          </a:xfrm>
        </p:spPr>
        <p:txBody>
          <a:bodyPr>
            <a:noAutofit/>
          </a:bodyPr>
          <a:lstStyle/>
          <a:p>
            <a:r>
              <a:rPr lang="en-US" dirty="0"/>
              <a:t>Hand Up, Pair Up, Own Up!</a:t>
            </a:r>
            <a:endParaRPr lang="de-DE" dirty="0"/>
          </a:p>
        </p:txBody>
      </p:sp>
      <p:sp>
        <p:nvSpPr>
          <p:cNvPr id="6" name="Oval Callout 5">
            <a:extLst>
              <a:ext uri="{FF2B5EF4-FFF2-40B4-BE49-F238E27FC236}">
                <a16:creationId xmlns:a16="http://schemas.microsoft.com/office/drawing/2014/main" id="{98444BDA-248B-8244-88D4-CE78231EC19A}"/>
              </a:ext>
            </a:extLst>
          </p:cNvPr>
          <p:cNvSpPr/>
          <p:nvPr/>
        </p:nvSpPr>
        <p:spPr>
          <a:xfrm rot="377292">
            <a:off x="4784429" y="2751551"/>
            <a:ext cx="3786081" cy="2536674"/>
          </a:xfrm>
          <a:prstGeom prst="wedgeEllipseCallout">
            <a:avLst/>
          </a:prstGeom>
          <a:noFill/>
          <a:ln>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A90F4A04-CCB2-9846-8082-304993E84597}"/>
              </a:ext>
            </a:extLst>
          </p:cNvPr>
          <p:cNvSpPr/>
          <p:nvPr/>
        </p:nvSpPr>
        <p:spPr>
          <a:xfrm>
            <a:off x="5417514" y="3075664"/>
            <a:ext cx="2783745" cy="1785104"/>
          </a:xfrm>
          <a:prstGeom prst="rect">
            <a:avLst/>
          </a:prstGeom>
        </p:spPr>
        <p:txBody>
          <a:bodyPr wrap="square">
            <a:spAutoFit/>
          </a:bodyPr>
          <a:lstStyle/>
          <a:p>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I could blame _____ but I will </a:t>
            </a:r>
            <a:r>
              <a:rPr lang="en-US" sz="2200" dirty="0">
                <a:solidFill>
                  <a:srgbClr val="27C6B3"/>
                </a:solidFill>
                <a:latin typeface="Open Sans" panose="020B0606030504020204" pitchFamily="34" charset="0"/>
                <a:ea typeface="Open Sans" panose="020B0606030504020204" pitchFamily="34" charset="0"/>
                <a:cs typeface="Open Sans" panose="020B0606030504020204" pitchFamily="34" charset="0"/>
              </a:rPr>
              <a:t>own up</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This is </a:t>
            </a:r>
            <a:r>
              <a:rPr lang="en-US" sz="2200" dirty="0">
                <a:solidFill>
                  <a:srgbClr val="27C6B3"/>
                </a:solidFill>
                <a:latin typeface="Open Sans" panose="020B0606030504020204" pitchFamily="34" charset="0"/>
                <a:ea typeface="Open Sans" panose="020B0606030504020204" pitchFamily="34" charset="0"/>
                <a:cs typeface="Open Sans" panose="020B0606030504020204" pitchFamily="34" charset="0"/>
              </a:rPr>
              <a:t>my fault </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because ______.</a:t>
            </a:r>
          </a:p>
        </p:txBody>
      </p:sp>
      <p:sp>
        <p:nvSpPr>
          <p:cNvPr id="11" name="TextBox 10">
            <a:extLst>
              <a:ext uri="{FF2B5EF4-FFF2-40B4-BE49-F238E27FC236}">
                <a16:creationId xmlns:a16="http://schemas.microsoft.com/office/drawing/2014/main" id="{E5940B18-E77E-8C43-84C9-0BB35984BE06}"/>
              </a:ext>
            </a:extLst>
          </p:cNvPr>
          <p:cNvSpPr txBox="1"/>
          <p:nvPr/>
        </p:nvSpPr>
        <p:spPr>
          <a:xfrm>
            <a:off x="507147" y="2625697"/>
            <a:ext cx="3654837" cy="3293209"/>
          </a:xfrm>
          <a:prstGeom prst="rect">
            <a:avLst/>
          </a:prstGeom>
          <a:solidFill>
            <a:srgbClr val="005B89"/>
          </a:solidFill>
          <a:ln w="38100">
            <a:noFill/>
          </a:ln>
        </p:spPr>
        <p:txBody>
          <a:bodyPr wrap="square" rtlCol="0">
            <a:spAutoFit/>
          </a:bodyPr>
          <a:lstStyle/>
          <a:p>
            <a:pPr algn="ctr"/>
            <a:endPar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You left your math homework on the kitchen counter and your Grandma accidentally threw it away.</a:t>
            </a:r>
          </a:p>
          <a:p>
            <a:pPr algn="ctr"/>
            <a:endPar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15CA6D5-60D3-AD4D-9DAC-0B0B35089548}"/>
              </a:ext>
            </a:extLst>
          </p:cNvPr>
          <p:cNvSpPr txBox="1"/>
          <p:nvPr/>
        </p:nvSpPr>
        <p:spPr>
          <a:xfrm>
            <a:off x="507147" y="2625697"/>
            <a:ext cx="3654837" cy="3293209"/>
          </a:xfrm>
          <a:prstGeom prst="rect">
            <a:avLst/>
          </a:prstGeom>
          <a:solidFill>
            <a:srgbClr val="005B89"/>
          </a:solidFill>
          <a:ln w="38100">
            <a:noFill/>
          </a:ln>
        </p:spPr>
        <p:txBody>
          <a:bodyPr wrap="square" rtlCol="0">
            <a:spAutoFit/>
          </a:bodyPr>
          <a:lstStyle/>
          <a:p>
            <a:pPr algn="ctr"/>
            <a:endPar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You talked to your classmate so much during lunch that you didn’t have a chance to eat.</a:t>
            </a:r>
          </a:p>
          <a:p>
            <a:pPr algn="ctr"/>
            <a:endPar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05CA989-681C-4A45-8888-FE8D26CC5F58}"/>
              </a:ext>
            </a:extLst>
          </p:cNvPr>
          <p:cNvSpPr/>
          <p:nvPr/>
        </p:nvSpPr>
        <p:spPr>
          <a:xfrm>
            <a:off x="507147" y="2625697"/>
            <a:ext cx="3652967" cy="3293209"/>
          </a:xfrm>
          <a:prstGeom prst="rect">
            <a:avLst/>
          </a:prstGeom>
          <a:solidFill>
            <a:srgbClr val="005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Your friend convinced you to skip taking the bus and walk home from school instead. You were late getting home, and your babysitter was worried.</a:t>
            </a:r>
            <a:endParaRPr lang="de-DE"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302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animBg="1"/>
      <p:bldP spid="11" grpId="1" animBg="1"/>
      <p:bldP spid="12" grpId="0" animBg="1"/>
      <p:bldP spid="12" grpId="1"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2909798-DF3D-A144-B363-0184500372A3}"/>
              </a:ext>
            </a:extLst>
          </p:cNvPr>
          <p:cNvSpPr/>
          <p:nvPr/>
        </p:nvSpPr>
        <p:spPr>
          <a:xfrm>
            <a:off x="4836034" y="4967654"/>
            <a:ext cx="3736466" cy="1057226"/>
          </a:xfrm>
          <a:prstGeom prst="rect">
            <a:avLst/>
          </a:prstGeom>
          <a:solidFill>
            <a:srgbClr val="FF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B3076ACA-702A-FD49-8607-199B7094F193}"/>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03507" y="1591875"/>
            <a:ext cx="8770716" cy="764360"/>
          </a:xfrm>
        </p:spPr>
        <p:txBody>
          <a:bodyPr>
            <a:noAutofit/>
          </a:bodyPr>
          <a:lstStyle/>
          <a:p>
            <a:r>
              <a:rPr lang="en-US" dirty="0"/>
              <a:t>Tic Tac Toe!</a:t>
            </a:r>
            <a:endParaRPr lang="de-DE" dirty="0"/>
          </a:p>
        </p:txBody>
      </p:sp>
      <p:sp>
        <p:nvSpPr>
          <p:cNvPr id="9" name="Rectangle 8">
            <a:extLst>
              <a:ext uri="{FF2B5EF4-FFF2-40B4-BE49-F238E27FC236}">
                <a16:creationId xmlns:a16="http://schemas.microsoft.com/office/drawing/2014/main" id="{3D989BA5-A24B-1943-A00C-2E49EE9663B6}"/>
              </a:ext>
            </a:extLst>
          </p:cNvPr>
          <p:cNvSpPr/>
          <p:nvPr/>
        </p:nvSpPr>
        <p:spPr>
          <a:xfrm>
            <a:off x="4700921" y="5160232"/>
            <a:ext cx="4006692" cy="646331"/>
          </a:xfrm>
          <a:prstGeom prst="rect">
            <a:avLst/>
          </a:prstGeom>
        </p:spPr>
        <p:txBody>
          <a:bodyPr wrap="square">
            <a:spAutoFit/>
          </a:bodyPr>
          <a:lstStyle/>
          <a:p>
            <a:pPr algn="ct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Being helpful</a:t>
            </a:r>
          </a:p>
        </p:txBody>
      </p:sp>
      <p:sp>
        <p:nvSpPr>
          <p:cNvPr id="11" name="Rectangle 10">
            <a:extLst>
              <a:ext uri="{FF2B5EF4-FFF2-40B4-BE49-F238E27FC236}">
                <a16:creationId xmlns:a16="http://schemas.microsoft.com/office/drawing/2014/main" id="{0BE2F14A-8A7D-1147-B651-F4DA2A71896E}"/>
              </a:ext>
            </a:extLst>
          </p:cNvPr>
          <p:cNvSpPr/>
          <p:nvPr/>
        </p:nvSpPr>
        <p:spPr>
          <a:xfrm>
            <a:off x="508000" y="2428239"/>
            <a:ext cx="3870960" cy="3596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Straight Connector 12">
            <a:extLst>
              <a:ext uri="{FF2B5EF4-FFF2-40B4-BE49-F238E27FC236}">
                <a16:creationId xmlns:a16="http://schemas.microsoft.com/office/drawing/2014/main" id="{ECFF8809-2370-0A4C-B153-2B47617F55AC}"/>
              </a:ext>
            </a:extLst>
          </p:cNvPr>
          <p:cNvCxnSpPr/>
          <p:nvPr/>
        </p:nvCxnSpPr>
        <p:spPr>
          <a:xfrm>
            <a:off x="1889760" y="2928153"/>
            <a:ext cx="0" cy="2645844"/>
          </a:xfrm>
          <a:prstGeom prst="line">
            <a:avLst/>
          </a:prstGeom>
          <a:ln w="76200">
            <a:solidFill>
              <a:srgbClr val="005B8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DB2B61-F8FF-A742-A3C3-FA0254A51663}"/>
              </a:ext>
            </a:extLst>
          </p:cNvPr>
          <p:cNvCxnSpPr/>
          <p:nvPr/>
        </p:nvCxnSpPr>
        <p:spPr>
          <a:xfrm>
            <a:off x="2997200" y="2928153"/>
            <a:ext cx="0" cy="2645844"/>
          </a:xfrm>
          <a:prstGeom prst="line">
            <a:avLst/>
          </a:prstGeom>
          <a:ln w="76200">
            <a:solidFill>
              <a:srgbClr val="005B8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6AFAD2-D842-1746-AFA5-F2B7D6436F2D}"/>
              </a:ext>
            </a:extLst>
          </p:cNvPr>
          <p:cNvCxnSpPr/>
          <p:nvPr/>
        </p:nvCxnSpPr>
        <p:spPr>
          <a:xfrm>
            <a:off x="779427" y="3785909"/>
            <a:ext cx="3304893" cy="0"/>
          </a:xfrm>
          <a:prstGeom prst="line">
            <a:avLst/>
          </a:prstGeom>
          <a:ln w="76200">
            <a:solidFill>
              <a:srgbClr val="005B8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495F0F-15F9-5445-86E4-D80A4EDAA741}"/>
              </a:ext>
            </a:extLst>
          </p:cNvPr>
          <p:cNvCxnSpPr/>
          <p:nvPr/>
        </p:nvCxnSpPr>
        <p:spPr>
          <a:xfrm>
            <a:off x="779427" y="4740949"/>
            <a:ext cx="3304893" cy="0"/>
          </a:xfrm>
          <a:prstGeom prst="line">
            <a:avLst/>
          </a:prstGeom>
          <a:ln w="76200">
            <a:solidFill>
              <a:srgbClr val="005B8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66CF5C3-B0C6-E94B-965B-AB5492C343CF}"/>
              </a:ext>
            </a:extLst>
          </p:cNvPr>
          <p:cNvSpPr txBox="1"/>
          <p:nvPr/>
        </p:nvSpPr>
        <p:spPr>
          <a:xfrm>
            <a:off x="4765042" y="2321067"/>
            <a:ext cx="3997480" cy="2354491"/>
          </a:xfrm>
          <a:prstGeom prst="rect">
            <a:avLst/>
          </a:prstGeom>
          <a:noFill/>
        </p:spPr>
        <p:txBody>
          <a:bodyPr wrap="square" rtlCol="0">
            <a:spAutoFit/>
          </a:bodyPr>
          <a:lstStyle/>
          <a:p>
            <a:r>
              <a:rPr lang="en-US" sz="2100" u="sng" dirty="0">
                <a:solidFill>
                  <a:srgbClr val="005B89"/>
                </a:solidFill>
                <a:latin typeface="Open Sans" panose="020B0606030504020204" pitchFamily="34" charset="0"/>
                <a:ea typeface="Open Sans" panose="020B0606030504020204" pitchFamily="34" charset="0"/>
                <a:cs typeface="Open Sans" panose="020B0606030504020204" pitchFamily="34" charset="0"/>
              </a:rPr>
              <a:t>Directions:</a:t>
            </a:r>
          </a:p>
          <a:p>
            <a:pPr marL="514350" indent="-514350">
              <a:buAutoNum type="arabicPeriod"/>
            </a:pP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Own up to a choice you have made and share it with your partner.</a:t>
            </a:r>
          </a:p>
          <a:p>
            <a:pPr marL="514350" indent="-514350">
              <a:buAutoNum type="arabicPeriod"/>
            </a:pP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Draw an X or an O.</a:t>
            </a:r>
          </a:p>
          <a:p>
            <a:pPr marL="514350" indent="-514350">
              <a:buAutoNum type="arabicPeriod"/>
            </a:pP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Try to get three-in-a-row!</a:t>
            </a:r>
          </a:p>
          <a:p>
            <a:endPar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ED47C8F2-3A5B-D14B-A895-4569BC6A32E6}"/>
              </a:ext>
            </a:extLst>
          </p:cNvPr>
          <p:cNvSpPr/>
          <p:nvPr/>
        </p:nvSpPr>
        <p:spPr>
          <a:xfrm>
            <a:off x="4715913" y="5041875"/>
            <a:ext cx="4006692" cy="923330"/>
          </a:xfrm>
          <a:prstGeom prst="rect">
            <a:avLst/>
          </a:prstGeom>
        </p:spPr>
        <p:txBody>
          <a:bodyPr wrap="square">
            <a:spAutoFit/>
          </a:bodyPr>
          <a:lstStyle/>
          <a:p>
            <a:pPr algn="ct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Doing schoolwork </a:t>
            </a:r>
            <a:b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or homework</a:t>
            </a:r>
          </a:p>
        </p:txBody>
      </p:sp>
      <p:sp>
        <p:nvSpPr>
          <p:cNvPr id="29" name="Rectangle 28">
            <a:extLst>
              <a:ext uri="{FF2B5EF4-FFF2-40B4-BE49-F238E27FC236}">
                <a16:creationId xmlns:a16="http://schemas.microsoft.com/office/drawing/2014/main" id="{879C56E8-CE54-E949-9901-80836930C68D}"/>
              </a:ext>
            </a:extLst>
          </p:cNvPr>
          <p:cNvSpPr/>
          <p:nvPr/>
        </p:nvSpPr>
        <p:spPr>
          <a:xfrm>
            <a:off x="4699625" y="5157135"/>
            <a:ext cx="4006692" cy="646331"/>
          </a:xfrm>
          <a:prstGeom prst="rect">
            <a:avLst/>
          </a:prstGeom>
        </p:spPr>
        <p:txBody>
          <a:bodyPr wrap="square">
            <a:spAutoFit/>
          </a:bodyPr>
          <a:lstStyle/>
          <a:p>
            <a:pPr algn="ct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Walking through our school</a:t>
            </a:r>
          </a:p>
        </p:txBody>
      </p:sp>
      <p:sp>
        <p:nvSpPr>
          <p:cNvPr id="30" name="Rectangle 29">
            <a:extLst>
              <a:ext uri="{FF2B5EF4-FFF2-40B4-BE49-F238E27FC236}">
                <a16:creationId xmlns:a16="http://schemas.microsoft.com/office/drawing/2014/main" id="{671673C7-1D45-3E4B-B2BA-C8C2AD52EB57}"/>
              </a:ext>
            </a:extLst>
          </p:cNvPr>
          <p:cNvSpPr/>
          <p:nvPr/>
        </p:nvSpPr>
        <p:spPr>
          <a:xfrm>
            <a:off x="4714617" y="5041875"/>
            <a:ext cx="4006692" cy="923330"/>
          </a:xfrm>
          <a:prstGeom prst="rect">
            <a:avLst/>
          </a:prstGeom>
        </p:spPr>
        <p:txBody>
          <a:bodyPr wrap="square">
            <a:spAutoFit/>
          </a:bodyPr>
          <a:lstStyle/>
          <a:p>
            <a:pPr algn="ct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sz="177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Playing with classmates, </a:t>
            </a:r>
            <a:br>
              <a:rPr lang="en-US" sz="1770" b="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770" b="1" dirty="0">
                <a:solidFill>
                  <a:srgbClr val="005B89"/>
                </a:solidFill>
                <a:latin typeface="Open Sans" panose="020B0606030504020204" pitchFamily="34" charset="0"/>
                <a:ea typeface="Open Sans" panose="020B0606030504020204" pitchFamily="34" charset="0"/>
                <a:cs typeface="Open Sans" panose="020B0606030504020204" pitchFamily="34" charset="0"/>
              </a:rPr>
              <a:t>friends, or family</a:t>
            </a:r>
          </a:p>
        </p:txBody>
      </p:sp>
      <p:sp>
        <p:nvSpPr>
          <p:cNvPr id="31" name="Rectangle 30">
            <a:extLst>
              <a:ext uri="{FF2B5EF4-FFF2-40B4-BE49-F238E27FC236}">
                <a16:creationId xmlns:a16="http://schemas.microsoft.com/office/drawing/2014/main" id="{0B9D1711-00D1-CA4B-9090-A87548887745}"/>
              </a:ext>
            </a:extLst>
          </p:cNvPr>
          <p:cNvSpPr/>
          <p:nvPr/>
        </p:nvSpPr>
        <p:spPr>
          <a:xfrm>
            <a:off x="4699625" y="5155517"/>
            <a:ext cx="4006692" cy="646331"/>
          </a:xfrm>
          <a:prstGeom prst="rect">
            <a:avLst/>
          </a:prstGeom>
        </p:spPr>
        <p:txBody>
          <a:bodyPr wrap="square">
            <a:spAutoFit/>
          </a:bodyPr>
          <a:lstStyle/>
          <a:p>
            <a:pPr algn="ct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Being kind</a:t>
            </a:r>
          </a:p>
        </p:txBody>
      </p:sp>
      <p:sp>
        <p:nvSpPr>
          <p:cNvPr id="16" name="Rectangle 15">
            <a:extLst>
              <a:ext uri="{FF2B5EF4-FFF2-40B4-BE49-F238E27FC236}">
                <a16:creationId xmlns:a16="http://schemas.microsoft.com/office/drawing/2014/main" id="{8F99BAEF-1A20-FB4C-9CC0-3FFF2F73C0D0}"/>
              </a:ext>
            </a:extLst>
          </p:cNvPr>
          <p:cNvSpPr/>
          <p:nvPr/>
        </p:nvSpPr>
        <p:spPr>
          <a:xfrm>
            <a:off x="4696658" y="5160584"/>
            <a:ext cx="4006692" cy="369332"/>
          </a:xfrm>
          <a:prstGeom prst="rect">
            <a:avLst/>
          </a:prstGeom>
        </p:spPr>
        <p:txBody>
          <a:bodyPr wrap="square">
            <a:spAutoFit/>
          </a:bodyPr>
          <a:lstStyle/>
          <a:p>
            <a:pPr algn="ct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p:txBody>
      </p:sp>
    </p:spTree>
    <p:extLst>
      <p:ext uri="{BB962C8B-B14F-4D97-AF65-F5344CB8AC3E}">
        <p14:creationId xmlns:p14="http://schemas.microsoft.com/office/powerpoint/2010/main" val="6996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9" grpId="1"/>
      <p:bldP spid="21" grpId="0"/>
      <p:bldP spid="17" grpId="0"/>
      <p:bldP spid="17" grpId="1"/>
      <p:bldP spid="29" grpId="0"/>
      <p:bldP spid="29" grpId="1"/>
      <p:bldP spid="30" grpId="0"/>
      <p:bldP spid="30" grpId="1"/>
      <p:bldP spid="31" grpId="0"/>
      <p:bldP spid="31"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986CD1-A73A-D94B-9B53-08F0AEB8CF6D}"/>
              </a:ext>
            </a:extLst>
          </p:cNvPr>
          <p:cNvSpPr/>
          <p:nvPr/>
        </p:nvSpPr>
        <p:spPr>
          <a:xfrm>
            <a:off x="367885" y="1827807"/>
            <a:ext cx="4580036" cy="3000821"/>
          </a:xfrm>
          <a:prstGeom prst="rect">
            <a:avLst/>
          </a:prstGeom>
        </p:spPr>
        <p:txBody>
          <a:bodyPr wrap="square">
            <a:spAutoFit/>
          </a:bodyPr>
          <a:lstStyle/>
          <a:p>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soar with wings.</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Let me tell you why. </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learn lots of skills that help me reach the sky…</a:t>
            </a:r>
          </a:p>
          <a:p>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the choices I make</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should be what’s best for me to do, </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 </a:t>
            </a:r>
            <a:r>
              <a:rPr lang="en-US" sz="2100" i="1" u="sng"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happens is on me and not any of you</a:t>
            </a: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Flowchart: Alternate Process 5">
            <a:extLst>
              <a:ext uri="{FF2B5EF4-FFF2-40B4-BE49-F238E27FC236}">
                <a16:creationId xmlns:a16="http://schemas.microsoft.com/office/drawing/2014/main" id="{074D7416-55CC-EE41-A421-866400298441}"/>
              </a:ext>
            </a:extLst>
          </p:cNvPr>
          <p:cNvSpPr/>
          <p:nvPr/>
        </p:nvSpPr>
        <p:spPr>
          <a:xfrm>
            <a:off x="5049772" y="2032678"/>
            <a:ext cx="3598109" cy="2135142"/>
          </a:xfrm>
          <a:prstGeom prst="flowChartAlternateProcess">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E879730-36C9-F447-AA16-ED66CF40B1A5}"/>
              </a:ext>
            </a:extLst>
          </p:cNvPr>
          <p:cNvSpPr txBox="1"/>
          <p:nvPr/>
        </p:nvSpPr>
        <p:spPr>
          <a:xfrm>
            <a:off x="5259907" y="2161494"/>
            <a:ext cx="3316854" cy="1323439"/>
          </a:xfrm>
          <a:prstGeom prst="rect">
            <a:avLst/>
          </a:prstGeom>
          <a:noFill/>
        </p:spPr>
        <p:txBody>
          <a:bodyPr wrap="square" rtlCol="0">
            <a:spAutoFit/>
          </a:bodyPr>
          <a:lstStyle/>
          <a:p>
            <a:pPr algn="ctr"/>
            <a:r>
              <a:rPr lang="en-US" sz="80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ID</a:t>
            </a:r>
          </a:p>
        </p:txBody>
      </p:sp>
      <p:sp>
        <p:nvSpPr>
          <p:cNvPr id="7" name="Rectangle 6">
            <a:extLst>
              <a:ext uri="{FF2B5EF4-FFF2-40B4-BE49-F238E27FC236}">
                <a16:creationId xmlns:a16="http://schemas.microsoft.com/office/drawing/2014/main" id="{9B9B9763-4A1D-9F44-AB0D-85EFA3A13399}"/>
              </a:ext>
            </a:extLst>
          </p:cNvPr>
          <p:cNvSpPr/>
          <p:nvPr/>
        </p:nvSpPr>
        <p:spPr>
          <a:xfrm>
            <a:off x="6030946" y="3403653"/>
            <a:ext cx="1737360" cy="492443"/>
          </a:xfrm>
          <a:prstGeom prst="rect">
            <a:avLst/>
          </a:prstGeom>
        </p:spPr>
        <p:txBody>
          <a:bodyPr wrap="square">
            <a:spAutoFit/>
          </a:bodyPr>
          <a:lstStyle/>
          <a:p>
            <a:pPr algn="ct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(I did…)</a:t>
            </a:r>
          </a:p>
        </p:txBody>
      </p:sp>
    </p:spTree>
    <p:extLst>
      <p:ext uri="{BB962C8B-B14F-4D97-AF65-F5344CB8AC3E}">
        <p14:creationId xmlns:p14="http://schemas.microsoft.com/office/powerpoint/2010/main" val="24424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Create your ID</a:t>
            </a:r>
            <a:endParaRPr lang="de-DE" dirty="0"/>
          </a:p>
        </p:txBody>
      </p:sp>
      <p:sp>
        <p:nvSpPr>
          <p:cNvPr id="7" name="Rectangle 6">
            <a:extLst>
              <a:ext uri="{FF2B5EF4-FFF2-40B4-BE49-F238E27FC236}">
                <a16:creationId xmlns:a16="http://schemas.microsoft.com/office/drawing/2014/main" id="{8E4CC015-0DA1-8942-ABB6-6A7ED5A66F1A}"/>
              </a:ext>
            </a:extLst>
          </p:cNvPr>
          <p:cNvSpPr/>
          <p:nvPr/>
        </p:nvSpPr>
        <p:spPr>
          <a:xfrm>
            <a:off x="-71119" y="2356235"/>
            <a:ext cx="4145280" cy="3463449"/>
          </a:xfrm>
          <a:prstGeom prst="rect">
            <a:avLst/>
          </a:prstGeom>
        </p:spPr>
        <p:txBody>
          <a:bodyPr wrap="square">
            <a:spAutoFit/>
          </a:bodyPr>
          <a:lstStyle/>
          <a:p>
            <a:pPr marL="914400" marR="0" lvl="1" indent="-457200">
              <a:lnSpc>
                <a:spcPct val="115000"/>
              </a:lnSpc>
              <a:spcBef>
                <a:spcPts val="0"/>
              </a:spcBef>
              <a:spcAft>
                <a:spcPts val="0"/>
              </a:spcAft>
              <a:buFont typeface="+mj-lt"/>
              <a:buAutoNum type="arabicPeriod"/>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Fold your game piece in half, so it can stand up by itself.</a:t>
            </a:r>
          </a:p>
          <a:p>
            <a:pPr marL="914400" marR="0" lvl="1" indent="-457200">
              <a:lnSpc>
                <a:spcPct val="115000"/>
              </a:lnSpc>
              <a:spcBef>
                <a:spcPts val="0"/>
              </a:spcBef>
              <a:spcAft>
                <a:spcPts val="0"/>
              </a:spcAft>
              <a:buFont typeface="+mj-lt"/>
              <a:buAutoNum type="arabicPeriod"/>
            </a:pP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914400" marR="0" lvl="1" indent="-457200">
              <a:lnSpc>
                <a:spcPct val="115000"/>
              </a:lnSpc>
              <a:spcBef>
                <a:spcPts val="0"/>
              </a:spcBef>
              <a:spcAft>
                <a:spcPts val="0"/>
              </a:spcAft>
              <a:buFont typeface="+mj-lt"/>
              <a:buAutoNum type="arabicPeriod"/>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On the bottom, write “I Did…”</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914400" marR="0" lvl="1" indent="-457200">
              <a:lnSpc>
                <a:spcPct val="115000"/>
              </a:lnSpc>
              <a:spcBef>
                <a:spcPts val="0"/>
              </a:spcBef>
              <a:spcAft>
                <a:spcPts val="0"/>
              </a:spcAft>
              <a:buFont typeface="+mj-lt"/>
              <a:buAutoNum type="arabicPeriod"/>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Draw a self-portrait.</a:t>
            </a:r>
            <a:endParaRPr lang="en-US" sz="2400" dirty="0">
              <a:solidFill>
                <a:srgbClr val="005B89"/>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97BD3364-C824-CA43-865F-90D0209C033B}"/>
              </a:ext>
            </a:extLst>
          </p:cNvPr>
          <p:cNvPicPr>
            <a:picLocks noChangeAspect="1"/>
          </p:cNvPicPr>
          <p:nvPr/>
        </p:nvPicPr>
        <p:blipFill rotWithShape="1">
          <a:blip r:embed="rId3">
            <a:extLst>
              <a:ext uri="{28A0092B-C50C-407E-A947-70E740481C1C}">
                <a14:useLocalDpi xmlns:a14="http://schemas.microsoft.com/office/drawing/2010/main"/>
              </a:ext>
            </a:extLst>
          </a:blip>
          <a:srcRect t="-9667"/>
          <a:stretch/>
        </p:blipFill>
        <p:spPr>
          <a:xfrm>
            <a:off x="5781255" y="1512186"/>
            <a:ext cx="2135143" cy="2908300"/>
          </a:xfrm>
          <a:prstGeom prst="rect">
            <a:avLst/>
          </a:prstGeom>
        </p:spPr>
      </p:pic>
      <p:sp>
        <p:nvSpPr>
          <p:cNvPr id="10" name="Flowchart: Alternate Process 5">
            <a:extLst>
              <a:ext uri="{FF2B5EF4-FFF2-40B4-BE49-F238E27FC236}">
                <a16:creationId xmlns:a16="http://schemas.microsoft.com/office/drawing/2014/main" id="{B9A084E7-D384-204A-89B4-C1EC618108BF}"/>
              </a:ext>
            </a:extLst>
          </p:cNvPr>
          <p:cNvSpPr/>
          <p:nvPr/>
        </p:nvSpPr>
        <p:spPr>
          <a:xfrm rot="5400000">
            <a:off x="5049772" y="2500039"/>
            <a:ext cx="3598109" cy="2135142"/>
          </a:xfrm>
          <a:prstGeom prst="flowChartAlternateProcess">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2130AA8-4EA9-D74E-B290-DC91B2C4B4DC}"/>
              </a:ext>
            </a:extLst>
          </p:cNvPr>
          <p:cNvSpPr/>
          <p:nvPr/>
        </p:nvSpPr>
        <p:spPr>
          <a:xfrm>
            <a:off x="6030946" y="4627646"/>
            <a:ext cx="1737360" cy="492443"/>
          </a:xfrm>
          <a:prstGeom prst="rect">
            <a:avLst/>
          </a:prstGeom>
        </p:spPr>
        <p:txBody>
          <a:bodyPr wrap="square">
            <a:spAutoFit/>
          </a:bodyPr>
          <a:lstStyle/>
          <a:p>
            <a:pPr algn="ct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I did…</a:t>
            </a:r>
          </a:p>
        </p:txBody>
      </p:sp>
    </p:spTree>
    <p:extLst>
      <p:ext uri="{BB962C8B-B14F-4D97-AF65-F5344CB8AC3E}">
        <p14:creationId xmlns:p14="http://schemas.microsoft.com/office/powerpoint/2010/main" val="28997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EB69ABA-BDB0-8C44-9E20-918826177712}"/>
              </a:ext>
            </a:extLst>
          </p:cNvPr>
          <p:cNvPicPr>
            <a:picLocks noChangeAspect="1"/>
          </p:cNvPicPr>
          <p:nvPr/>
        </p:nvPicPr>
        <p:blipFill>
          <a:blip r:embed="rId3"/>
          <a:stretch>
            <a:fillRect/>
          </a:stretch>
        </p:blipFill>
        <p:spPr>
          <a:xfrm>
            <a:off x="3982406" y="496516"/>
            <a:ext cx="4935912" cy="6984938"/>
          </a:xfrm>
          <a:prstGeom prst="rect">
            <a:avLst/>
          </a:prstGeom>
        </p:spPr>
      </p:pic>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Yes Mess Cards</a:t>
            </a:r>
            <a:endParaRPr lang="de-DE" dirty="0"/>
          </a:p>
        </p:txBody>
      </p:sp>
      <p:sp>
        <p:nvSpPr>
          <p:cNvPr id="12" name="TextBox 11">
            <a:extLst>
              <a:ext uri="{FF2B5EF4-FFF2-40B4-BE49-F238E27FC236}">
                <a16:creationId xmlns:a16="http://schemas.microsoft.com/office/drawing/2014/main" id="{DDC75B5F-E837-EF40-9888-B75D05356488}"/>
              </a:ext>
            </a:extLst>
          </p:cNvPr>
          <p:cNvSpPr txBox="1"/>
          <p:nvPr/>
        </p:nvSpPr>
        <p:spPr>
          <a:xfrm>
            <a:off x="408863" y="5718195"/>
            <a:ext cx="4280452" cy="830997"/>
          </a:xfrm>
          <a:prstGeom prst="rect">
            <a:avLst/>
          </a:prstGeom>
          <a:noFill/>
        </p:spPr>
        <p:txBody>
          <a:bodyPr wrap="square" rtlCol="0">
            <a:spAutoFit/>
          </a:body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Show your ID for:</a:t>
            </a:r>
          </a:p>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- 2 positive choices</a:t>
            </a:r>
          </a:p>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- 2 negative choices</a:t>
            </a:r>
          </a:p>
        </p:txBody>
      </p:sp>
      <p:sp>
        <p:nvSpPr>
          <p:cNvPr id="9" name="Title 1">
            <a:extLst>
              <a:ext uri="{FF2B5EF4-FFF2-40B4-BE49-F238E27FC236}">
                <a16:creationId xmlns:a16="http://schemas.microsoft.com/office/drawing/2014/main" id="{AD3C8A42-142A-3249-A60E-22E330549E76}"/>
              </a:ext>
            </a:extLst>
          </p:cNvPr>
          <p:cNvSpPr txBox="1">
            <a:spLocks/>
          </p:cNvSpPr>
          <p:nvPr/>
        </p:nvSpPr>
        <p:spPr>
          <a:xfrm>
            <a:off x="403507" y="1591875"/>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Yes Mess Cards</a:t>
            </a:r>
            <a:endParaRPr lang="de-DE" dirty="0"/>
          </a:p>
        </p:txBody>
      </p:sp>
      <p:sp>
        <p:nvSpPr>
          <p:cNvPr id="10" name="Rectangle 9">
            <a:extLst>
              <a:ext uri="{FF2B5EF4-FFF2-40B4-BE49-F238E27FC236}">
                <a16:creationId xmlns:a16="http://schemas.microsoft.com/office/drawing/2014/main" id="{59DE9805-6383-9B46-8805-1C06A7E299FF}"/>
              </a:ext>
            </a:extLst>
          </p:cNvPr>
          <p:cNvSpPr/>
          <p:nvPr/>
        </p:nvSpPr>
        <p:spPr>
          <a:xfrm>
            <a:off x="5383248" y="1945298"/>
            <a:ext cx="3115028" cy="2669962"/>
          </a:xfrm>
          <a:prstGeom prst="rect">
            <a:avLst/>
          </a:prstGeom>
        </p:spPr>
        <p:txBody>
          <a:bodyPr wrap="square">
            <a:spAutoFit/>
          </a:bodyPr>
          <a:lstStyle/>
          <a:p>
            <a:pPr>
              <a:lnSpc>
                <a:spcPts val="1580"/>
              </a:lnSpc>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Stuck? Think about decisions </a:t>
            </a:r>
            <a:b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make:</a:t>
            </a:r>
            <a:b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ts val="152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Before school</a:t>
            </a:r>
          </a:p>
          <a:p>
            <a:pPr marL="285750" indent="-285750">
              <a:lnSpc>
                <a:spcPts val="152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On the school bus</a:t>
            </a:r>
          </a:p>
          <a:p>
            <a:pPr marL="285750" indent="-285750">
              <a:lnSpc>
                <a:spcPts val="152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In the classroom</a:t>
            </a:r>
          </a:p>
          <a:p>
            <a:pPr marL="285750" indent="-285750">
              <a:lnSpc>
                <a:spcPts val="152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recess</a:t>
            </a:r>
          </a:p>
          <a:p>
            <a:pPr marL="285750" indent="-285750">
              <a:lnSpc>
                <a:spcPts val="152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specials</a:t>
            </a:r>
          </a:p>
          <a:p>
            <a:pPr marL="285750" indent="-285750">
              <a:lnSpc>
                <a:spcPts val="152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lunch</a:t>
            </a:r>
          </a:p>
          <a:p>
            <a:pPr marL="285750" indent="-285750">
              <a:lnSpc>
                <a:spcPts val="158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During clubs, sports, or after school activities</a:t>
            </a:r>
          </a:p>
          <a:p>
            <a:pPr marL="284400" indent="-285750">
              <a:lnSpc>
                <a:spcPts val="158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do homework</a:t>
            </a:r>
          </a:p>
          <a:p>
            <a:pPr marL="284400" indent="-285750">
              <a:lnSpc>
                <a:spcPts val="1580"/>
              </a:lnSpc>
              <a:buFontTx/>
              <a:buChar char="-"/>
            </a:pPr>
            <a:r>
              <a:rPr lang="en-US" sz="13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night</a:t>
            </a:r>
          </a:p>
        </p:txBody>
      </p:sp>
      <p:pic>
        <p:nvPicPr>
          <p:cNvPr id="11" name="Picture 10">
            <a:extLst>
              <a:ext uri="{FF2B5EF4-FFF2-40B4-BE49-F238E27FC236}">
                <a16:creationId xmlns:a16="http://schemas.microsoft.com/office/drawing/2014/main" id="{2B81265E-C965-8149-91B8-273F0C466E9E}"/>
              </a:ext>
            </a:extLst>
          </p:cNvPr>
          <p:cNvPicPr>
            <a:picLocks noChangeAspect="1"/>
          </p:cNvPicPr>
          <p:nvPr/>
        </p:nvPicPr>
        <p:blipFill rotWithShape="1">
          <a:blip r:embed="rId4"/>
          <a:srcRect l="9442" t="8247" r="48856" b="51478"/>
          <a:stretch/>
        </p:blipFill>
        <p:spPr>
          <a:xfrm>
            <a:off x="465785" y="2286897"/>
            <a:ext cx="2556643" cy="3195369"/>
          </a:xfrm>
          <a:prstGeom prst="rect">
            <a:avLst/>
          </a:prstGeom>
        </p:spPr>
      </p:pic>
    </p:spTree>
    <p:extLst>
      <p:ext uri="{BB962C8B-B14F-4D97-AF65-F5344CB8AC3E}">
        <p14:creationId xmlns:p14="http://schemas.microsoft.com/office/powerpoint/2010/main" val="267762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Game Prep!</a:t>
            </a:r>
            <a:endParaRPr lang="de-DE" dirty="0"/>
          </a:p>
        </p:txBody>
      </p:sp>
      <p:pic>
        <p:nvPicPr>
          <p:cNvPr id="4" name="Picture 3">
            <a:extLst>
              <a:ext uri="{FF2B5EF4-FFF2-40B4-BE49-F238E27FC236}">
                <a16:creationId xmlns:a16="http://schemas.microsoft.com/office/drawing/2014/main" id="{1971EF1D-56E4-D24A-9626-24A07210B3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1116538" y="1845051"/>
            <a:ext cx="3131404" cy="4368800"/>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56DDD6CC-1E4A-0F4B-8D35-32D9365EBEFB}"/>
              </a:ext>
            </a:extLst>
          </p:cNvPr>
          <p:cNvSpPr txBox="1"/>
          <p:nvPr/>
        </p:nvSpPr>
        <p:spPr>
          <a:xfrm>
            <a:off x="4572000" y="1770509"/>
            <a:ext cx="4287520" cy="4239559"/>
          </a:xfrm>
          <a:prstGeom prst="rect">
            <a:avLst/>
          </a:prstGeom>
          <a:noFill/>
        </p:spPr>
        <p:txBody>
          <a:bodyPr wrap="square" rtlCol="0">
            <a:spAutoFit/>
          </a:bodyPr>
          <a:lstStyle/>
          <a:p>
            <a:pPr marL="800100" lvl="1" indent="-342900">
              <a:lnSpc>
                <a:spcPts val="2500"/>
              </a:lnSpc>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Cut out your Yes Mess cards, shuffle them with your partner’s cards, and place them face down.</a:t>
            </a:r>
            <a:b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ts val="2500"/>
              </a:lnSpc>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Brainstorm a name for your game (related to making positive choices!) and write it on your gameboard.</a:t>
            </a:r>
            <a:b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ts val="2500"/>
              </a:lnSpc>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Add color and drawings to your gameboard and/or cards.</a:t>
            </a:r>
          </a:p>
          <a:p>
            <a:pPr>
              <a:lnSpc>
                <a:spcPts val="2500"/>
              </a:lnSpc>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4036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Time to Play!</a:t>
            </a:r>
            <a:endParaRPr lang="de-DE" dirty="0"/>
          </a:p>
        </p:txBody>
      </p:sp>
      <p:pic>
        <p:nvPicPr>
          <p:cNvPr id="4" name="Picture 3">
            <a:extLst>
              <a:ext uri="{FF2B5EF4-FFF2-40B4-BE49-F238E27FC236}">
                <a16:creationId xmlns:a16="http://schemas.microsoft.com/office/drawing/2014/main" id="{1971EF1D-56E4-D24A-9626-24A07210B3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1266202" y="1535860"/>
            <a:ext cx="3786054" cy="5282140"/>
          </a:xfrm>
          <a:prstGeom prst="rect">
            <a:avLst/>
          </a:prstGeom>
          <a:ln>
            <a:solidFill>
              <a:schemeClr val="bg1">
                <a:lumMod val="75000"/>
              </a:schemeClr>
            </a:solidFill>
          </a:ln>
        </p:spPr>
      </p:pic>
    </p:spTree>
    <p:extLst>
      <p:ext uri="{BB962C8B-B14F-4D97-AF65-F5344CB8AC3E}">
        <p14:creationId xmlns:p14="http://schemas.microsoft.com/office/powerpoint/2010/main" val="133375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8E4CC015-0DA1-8942-ABB6-6A7ED5A66F1A}"/>
              </a:ext>
            </a:extLst>
          </p:cNvPr>
          <p:cNvSpPr/>
          <p:nvPr/>
        </p:nvSpPr>
        <p:spPr>
          <a:xfrm>
            <a:off x="883918" y="2203835"/>
            <a:ext cx="6969759" cy="2677656"/>
          </a:xfrm>
          <a:prstGeom prst="rect">
            <a:avLst/>
          </a:prstGeom>
        </p:spPr>
        <p:txBody>
          <a:bodyPr wrap="square">
            <a:spAutoFit/>
          </a:bodyPr>
          <a:lstStyle/>
          <a:p>
            <a:pPr lvl="1"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is it easy to Show Your ID?</a:t>
            </a:r>
          </a:p>
          <a:p>
            <a:pPr lvl="1" algn="ct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can it be hard to Show Your ID?</a:t>
            </a:r>
          </a:p>
          <a:p>
            <a:pPr lvl="1" algn="ct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Why is it important to Show Your ID?</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4EB14597-5232-0B4C-898F-FEF461EA8DBC}"/>
              </a:ext>
            </a:extLst>
          </p:cNvPr>
          <p:cNvPicPr>
            <a:picLocks noChangeAspect="1"/>
          </p:cNvPicPr>
          <p:nvPr/>
        </p:nvPicPr>
        <p:blipFill rotWithShape="1">
          <a:blip r:embed="rId3"/>
          <a:srcRect l="25062" r="16901"/>
          <a:stretch/>
        </p:blipFill>
        <p:spPr>
          <a:xfrm>
            <a:off x="-1" y="5260622"/>
            <a:ext cx="5609231" cy="1597378"/>
          </a:xfrm>
          <a:prstGeom prst="rect">
            <a:avLst/>
          </a:prstGeom>
        </p:spPr>
      </p:pic>
      <p:sp>
        <p:nvSpPr>
          <p:cNvPr id="9" name="Rectangle 8">
            <a:extLst>
              <a:ext uri="{FF2B5EF4-FFF2-40B4-BE49-F238E27FC236}">
                <a16:creationId xmlns:a16="http://schemas.microsoft.com/office/drawing/2014/main" id="{B4FF480C-A6F6-F64E-A5D8-C3D91E561702}"/>
              </a:ext>
            </a:extLst>
          </p:cNvPr>
          <p:cNvSpPr/>
          <p:nvPr/>
        </p:nvSpPr>
        <p:spPr>
          <a:xfrm>
            <a:off x="444483" y="2183759"/>
            <a:ext cx="5312851" cy="1446550"/>
          </a:xfrm>
          <a:prstGeom prst="rect">
            <a:avLst/>
          </a:prstGeom>
        </p:spPr>
        <p:txBody>
          <a:bodyPr wrap="square">
            <a:spAutoFit/>
          </a:bodyPr>
          <a:lstStyle/>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the choices I make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should be what's best for me to do,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 what happens is on me and not any of you.</a:t>
            </a:r>
            <a:endParaRPr lang="de-DE"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34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xEl>
                                              <p:pRg st="0" end="0"/>
                                            </p:txEl>
                                          </p:spTgt>
                                        </p:tgtEl>
                                      </p:cBhvr>
                                    </p:animEffect>
                                    <p:set>
                                      <p:cBhvr>
                                        <p:cTn id="22" dur="1" fill="hold">
                                          <p:stCondLst>
                                            <p:cond delay="499"/>
                                          </p:stCondLst>
                                        </p:cTn>
                                        <p:tgtEl>
                                          <p:spTgt spid="7">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7">
                                            <p:txEl>
                                              <p:pRg st="2" end="2"/>
                                            </p:txEl>
                                          </p:spTgt>
                                        </p:tgtEl>
                                      </p:cBhvr>
                                    </p:animEffect>
                                    <p:set>
                                      <p:cBhvr>
                                        <p:cTn id="25" dur="1" fill="hold">
                                          <p:stCondLst>
                                            <p:cond delay="499"/>
                                          </p:stCondLst>
                                        </p:cTn>
                                        <p:tgtEl>
                                          <p:spTgt spid="7">
                                            <p:txEl>
                                              <p:pRg st="2" end="2"/>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7">
                                            <p:txEl>
                                              <p:pRg st="4" end="4"/>
                                            </p:txEl>
                                          </p:spTgt>
                                        </p:tgtEl>
                                      </p:cBhvr>
                                    </p:animEffect>
                                    <p:set>
                                      <p:cBhvr>
                                        <p:cTn id="28"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61A7B9-83F5-3541-A70B-1EECEDA69DDB}"/>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le 1">
            <a:extLst>
              <a:ext uri="{FF2B5EF4-FFF2-40B4-BE49-F238E27FC236}">
                <a16:creationId xmlns:a16="http://schemas.microsoft.com/office/drawing/2014/main" id="{81F8FC8F-5269-4847-ADB3-1CC413591ADA}"/>
              </a:ext>
            </a:extLst>
          </p:cNvPr>
          <p:cNvSpPr>
            <a:spLocks noGrp="1"/>
          </p:cNvSpPr>
          <p:nvPr>
            <p:ph type="ctrTitle"/>
          </p:nvPr>
        </p:nvSpPr>
        <p:spPr>
          <a:xfrm>
            <a:off x="393192" y="1591875"/>
            <a:ext cx="7772400" cy="764360"/>
          </a:xfrm>
        </p:spPr>
        <p:txBody>
          <a:bodyPr/>
          <a:lstStyle/>
          <a:p>
            <a:r>
              <a:rPr lang="de-DE" dirty="0" err="1"/>
              <a:t>My</a:t>
            </a:r>
            <a:r>
              <a:rPr lang="de-DE" dirty="0"/>
              <a:t> </a:t>
            </a:r>
            <a:r>
              <a:rPr lang="de-DE" dirty="0" err="1"/>
              <a:t>Choices</a:t>
            </a:r>
            <a:endParaRPr lang="de-DE" dirty="0"/>
          </a:p>
        </p:txBody>
      </p:sp>
      <p:sp>
        <p:nvSpPr>
          <p:cNvPr id="5" name="Rectangle 4">
            <a:extLst>
              <a:ext uri="{FF2B5EF4-FFF2-40B4-BE49-F238E27FC236}">
                <a16:creationId xmlns:a16="http://schemas.microsoft.com/office/drawing/2014/main" id="{C91C1AE1-8088-2C43-8A8D-344E7B566BB2}"/>
              </a:ext>
            </a:extLst>
          </p:cNvPr>
          <p:cNvSpPr/>
          <p:nvPr/>
        </p:nvSpPr>
        <p:spPr>
          <a:xfrm>
            <a:off x="393192" y="2484106"/>
            <a:ext cx="3621024" cy="3477875"/>
          </a:xfrm>
          <a:prstGeom prst="rect">
            <a:avLst/>
          </a:prstGeom>
        </p:spPr>
        <p:txBody>
          <a:bodyPr wrap="square">
            <a:spAutoFit/>
          </a:bodyPr>
          <a:lstStyle/>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soar with wings.</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Let me tell you why. </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learn lots of skills that help me reach the sky…</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the choices I make should be what’s best for me to do, and what happens is on me and not any of you.</a:t>
            </a:r>
          </a:p>
        </p:txBody>
      </p:sp>
      <p:sp>
        <p:nvSpPr>
          <p:cNvPr id="6" name="Rectangle 5">
            <a:extLst>
              <a:ext uri="{FF2B5EF4-FFF2-40B4-BE49-F238E27FC236}">
                <a16:creationId xmlns:a16="http://schemas.microsoft.com/office/drawing/2014/main" id="{C7868C99-A76C-7343-B96C-968CC5884A62}"/>
              </a:ext>
            </a:extLst>
          </p:cNvPr>
          <p:cNvSpPr/>
          <p:nvPr/>
        </p:nvSpPr>
        <p:spPr>
          <a:xfrm>
            <a:off x="4782312" y="4761652"/>
            <a:ext cx="3383280" cy="1200329"/>
          </a:xfrm>
          <a:prstGeom prst="rect">
            <a:avLst/>
          </a:prstGeom>
        </p:spPr>
        <p:txBody>
          <a:bodyPr wrap="square">
            <a:spAutoFit/>
          </a:bodyPr>
          <a:lstStyle/>
          <a:p>
            <a:pPr lvl="0" algn="ctr"/>
            <a:r>
              <a:rPr lang="en-US" sz="24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choices did you have to make during the game?</a:t>
            </a:r>
          </a:p>
        </p:txBody>
      </p:sp>
      <p:pic>
        <p:nvPicPr>
          <p:cNvPr id="7" name="Picture 6">
            <a:extLst>
              <a:ext uri="{FF2B5EF4-FFF2-40B4-BE49-F238E27FC236}">
                <a16:creationId xmlns:a16="http://schemas.microsoft.com/office/drawing/2014/main" id="{A79AAC39-B816-0644-97C3-763D5265A435}"/>
              </a:ext>
            </a:extLst>
          </p:cNvPr>
          <p:cNvPicPr>
            <a:picLocks noChangeAspect="1"/>
          </p:cNvPicPr>
          <p:nvPr/>
        </p:nvPicPr>
        <p:blipFill rotWithShape="1">
          <a:blip r:embed="rId3"/>
          <a:srcRect l="3054" t="2773" r="13316" b="13597"/>
          <a:stretch/>
        </p:blipFill>
        <p:spPr>
          <a:xfrm>
            <a:off x="4392697" y="1778495"/>
            <a:ext cx="4086422" cy="2723272"/>
          </a:xfrm>
          <a:prstGeom prst="rect">
            <a:avLst/>
          </a:prstGeom>
        </p:spPr>
      </p:pic>
    </p:spTree>
    <p:extLst>
      <p:ext uri="{BB962C8B-B14F-4D97-AF65-F5344CB8AC3E}">
        <p14:creationId xmlns:p14="http://schemas.microsoft.com/office/powerpoint/2010/main" val="27247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4D48CB9-DCAE-0849-AC72-60A57854F854}"/>
              </a:ext>
            </a:extLst>
          </p:cNvPr>
          <p:cNvSpPr/>
          <p:nvPr/>
        </p:nvSpPr>
        <p:spPr>
          <a:xfrm>
            <a:off x="0" y="5493692"/>
            <a:ext cx="2768865" cy="1364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le 1">
            <a:extLst>
              <a:ext uri="{FF2B5EF4-FFF2-40B4-BE49-F238E27FC236}">
                <a16:creationId xmlns:a16="http://schemas.microsoft.com/office/drawing/2014/main" id="{E48A8876-F2F1-BC45-A77C-DF7EDA91C051}"/>
              </a:ext>
            </a:extLst>
          </p:cNvPr>
          <p:cNvSpPr>
            <a:spLocks noGrp="1"/>
          </p:cNvSpPr>
          <p:nvPr>
            <p:ph type="ctrTitle"/>
          </p:nvPr>
        </p:nvSpPr>
        <p:spPr>
          <a:xfrm>
            <a:off x="396539" y="1591875"/>
            <a:ext cx="7772400" cy="764360"/>
          </a:xfrm>
        </p:spPr>
        <p:txBody>
          <a:bodyPr>
            <a:noAutofit/>
          </a:bodyPr>
          <a:lstStyle/>
          <a:p>
            <a:r>
              <a:rPr lang="en-US" dirty="0">
                <a:solidFill>
                  <a:srgbClr val="27C6B3"/>
                </a:solidFill>
              </a:rPr>
              <a:t>Right</a:t>
            </a:r>
            <a:r>
              <a:rPr lang="en-US" dirty="0"/>
              <a:t> </a:t>
            </a:r>
            <a:r>
              <a:rPr lang="en-US" dirty="0">
                <a:solidFill>
                  <a:schemeClr val="tx1"/>
                </a:solidFill>
              </a:rPr>
              <a:t>or</a:t>
            </a:r>
            <a:r>
              <a:rPr lang="en-US" dirty="0"/>
              <a:t> Wrong</a:t>
            </a:r>
            <a:r>
              <a:rPr lang="en-US" dirty="0">
                <a:solidFill>
                  <a:schemeClr val="tx1"/>
                </a:solidFill>
              </a:rPr>
              <a:t>?</a:t>
            </a:r>
            <a:endParaRPr lang="de-DE" dirty="0">
              <a:solidFill>
                <a:schemeClr val="tx1"/>
              </a:solidFill>
            </a:endParaRPr>
          </a:p>
        </p:txBody>
      </p:sp>
      <p:sp>
        <p:nvSpPr>
          <p:cNvPr id="6" name="Rectangle 5">
            <a:extLst>
              <a:ext uri="{FF2B5EF4-FFF2-40B4-BE49-F238E27FC236}">
                <a16:creationId xmlns:a16="http://schemas.microsoft.com/office/drawing/2014/main" id="{272347FB-B143-2040-A5C8-1B5D020EFDB9}"/>
              </a:ext>
            </a:extLst>
          </p:cNvPr>
          <p:cNvSpPr/>
          <p:nvPr/>
        </p:nvSpPr>
        <p:spPr>
          <a:xfrm>
            <a:off x="-20319" y="2403726"/>
            <a:ext cx="4683759" cy="3042051"/>
          </a:xfrm>
          <a:prstGeom prst="rect">
            <a:avLst/>
          </a:prstGeom>
        </p:spPr>
        <p:txBody>
          <a:bodyPr wrap="square">
            <a:spAutoFit/>
          </a:bodyPr>
          <a:lstStyle/>
          <a:p>
            <a:pPr marR="0" lvl="1">
              <a:lnSpc>
                <a:spcPct val="115000"/>
              </a:lnSpc>
              <a:spcBef>
                <a:spcPts val="0"/>
              </a:spcBef>
              <a:spcAft>
                <a:spcPts val="0"/>
              </a:spcAft>
            </a:pP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see that your classmate doesn’t have anyone to play </a:t>
            </a:r>
            <a:b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with at recess. Should you:</a:t>
            </a:r>
          </a:p>
          <a:p>
            <a:pPr marL="1143000" marR="0" lvl="2" indent="-228600">
              <a:lnSpc>
                <a:spcPct val="115000"/>
              </a:lnSpc>
              <a:spcBef>
                <a:spcPts val="0"/>
              </a:spcBef>
              <a:spcAft>
                <a:spcPts val="0"/>
              </a:spcAft>
              <a:buFont typeface="Arial" panose="020B0604020202020204" pitchFamily="34" charset="0"/>
              <a:buChar char="▪"/>
            </a:pP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Ask him or her to join you?</a:t>
            </a:r>
            <a:b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or</a:t>
            </a:r>
          </a:p>
          <a:p>
            <a:pPr marL="1143000" marR="0" lvl="2" indent="-228600">
              <a:lnSpc>
                <a:spcPct val="115000"/>
              </a:lnSpc>
              <a:spcBef>
                <a:spcPts val="0"/>
              </a:spcBef>
              <a:spcAft>
                <a:spcPts val="0"/>
              </a:spcAft>
              <a:buFont typeface="Arial" panose="020B0604020202020204" pitchFamily="34" charset="0"/>
              <a:buChar char="▪"/>
            </a:pPr>
            <a:r>
              <a:rPr lang="en-US" sz="2100" dirty="0">
                <a:solidFill>
                  <a:srgbClr val="005B89"/>
                </a:solidFill>
                <a:latin typeface="Open Sans" panose="020B0606030504020204" pitchFamily="34" charset="0"/>
                <a:ea typeface="Open Sans" panose="020B0606030504020204" pitchFamily="34" charset="0"/>
                <a:cs typeface="Open Sans" panose="020B0606030504020204" pitchFamily="34" charset="0"/>
              </a:rPr>
              <a:t>Keep playing with your friends and pretend you don’t notice?</a:t>
            </a:r>
          </a:p>
        </p:txBody>
      </p:sp>
      <p:pic>
        <p:nvPicPr>
          <p:cNvPr id="10" name="Picture 9">
            <a:extLst>
              <a:ext uri="{FF2B5EF4-FFF2-40B4-BE49-F238E27FC236}">
                <a16:creationId xmlns:a16="http://schemas.microsoft.com/office/drawing/2014/main" id="{916CB531-4AA7-F84A-9F8B-4ABCB71CFE4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63399" y="1733370"/>
            <a:ext cx="3762142" cy="3644515"/>
          </a:xfrm>
          <a:prstGeom prst="rect">
            <a:avLst/>
          </a:prstGeom>
          <a:ln>
            <a:solidFill>
              <a:schemeClr val="bg1">
                <a:lumMod val="75000"/>
              </a:schemeClr>
            </a:solidFill>
          </a:ln>
        </p:spPr>
      </p:pic>
      <p:sp>
        <p:nvSpPr>
          <p:cNvPr id="15" name="TextBox 14">
            <a:extLst>
              <a:ext uri="{FF2B5EF4-FFF2-40B4-BE49-F238E27FC236}">
                <a16:creationId xmlns:a16="http://schemas.microsoft.com/office/drawing/2014/main" id="{402C35D1-729A-4246-90F0-08AD442B437F}"/>
              </a:ext>
            </a:extLst>
          </p:cNvPr>
          <p:cNvSpPr txBox="1"/>
          <p:nvPr/>
        </p:nvSpPr>
        <p:spPr>
          <a:xfrm>
            <a:off x="362672" y="5843902"/>
            <a:ext cx="6794045" cy="892552"/>
          </a:xfrm>
          <a:prstGeom prst="rect">
            <a:avLst/>
          </a:prstGeom>
          <a:noFill/>
        </p:spPr>
        <p:txBody>
          <a:bodyPr wrap="square" rtlCol="0">
            <a:spAutoFit/>
          </a:bodyPr>
          <a:lstStyle/>
          <a:p>
            <a:r>
              <a:rPr lang="en-US" sz="2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are the consequences?</a:t>
            </a:r>
          </a:p>
          <a:p>
            <a:pPr algn="ctr"/>
            <a:endParaRPr lang="en-US" sz="2600" b="1"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200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39C55D-1D87-2A4C-A6DE-E5688A53FFEA}"/>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le 1">
            <a:extLst>
              <a:ext uri="{FF2B5EF4-FFF2-40B4-BE49-F238E27FC236}">
                <a16:creationId xmlns:a16="http://schemas.microsoft.com/office/drawing/2014/main" id="{AC362D4B-8A6A-4D40-A7AC-7E658D285EAF}"/>
              </a:ext>
            </a:extLst>
          </p:cNvPr>
          <p:cNvSpPr>
            <a:spLocks noGrp="1"/>
          </p:cNvSpPr>
          <p:nvPr>
            <p:ph type="ctrTitle"/>
          </p:nvPr>
        </p:nvSpPr>
        <p:spPr>
          <a:xfrm>
            <a:off x="396539" y="1591875"/>
            <a:ext cx="7772400" cy="764360"/>
          </a:xfrm>
        </p:spPr>
        <p:txBody>
          <a:bodyPr>
            <a:noAutofit/>
          </a:bodyPr>
          <a:lstStyle/>
          <a:p>
            <a:r>
              <a:rPr lang="en-US" dirty="0">
                <a:solidFill>
                  <a:srgbClr val="27C6B3"/>
                </a:solidFill>
              </a:rPr>
              <a:t>Right</a:t>
            </a:r>
            <a:r>
              <a:rPr lang="en-US" dirty="0"/>
              <a:t> </a:t>
            </a:r>
            <a:r>
              <a:rPr lang="en-US" dirty="0">
                <a:solidFill>
                  <a:schemeClr val="tx1"/>
                </a:solidFill>
              </a:rPr>
              <a:t>or</a:t>
            </a:r>
            <a:r>
              <a:rPr lang="en-US" dirty="0"/>
              <a:t> Wrong</a:t>
            </a:r>
            <a:r>
              <a:rPr lang="en-US" dirty="0">
                <a:solidFill>
                  <a:schemeClr val="tx1"/>
                </a:solidFill>
              </a:rPr>
              <a:t>?</a:t>
            </a:r>
            <a:endParaRPr lang="de-DE" dirty="0">
              <a:solidFill>
                <a:schemeClr val="tx1"/>
              </a:solidFill>
            </a:endParaRPr>
          </a:p>
        </p:txBody>
      </p:sp>
      <p:pic>
        <p:nvPicPr>
          <p:cNvPr id="8" name="Picture 7">
            <a:extLst>
              <a:ext uri="{FF2B5EF4-FFF2-40B4-BE49-F238E27FC236}">
                <a16:creationId xmlns:a16="http://schemas.microsoft.com/office/drawing/2014/main" id="{4CA755F1-CB5D-D341-A6C2-3451B2418229}"/>
              </a:ext>
            </a:extLst>
          </p:cNvPr>
          <p:cNvPicPr>
            <a:picLocks noChangeAspect="1"/>
          </p:cNvPicPr>
          <p:nvPr/>
        </p:nvPicPr>
        <p:blipFill rotWithShape="1">
          <a:blip r:embed="rId2"/>
          <a:srcRect l="21873" t="15736" r="7857" b="1168"/>
          <a:stretch/>
        </p:blipFill>
        <p:spPr>
          <a:xfrm>
            <a:off x="4803467" y="2167467"/>
            <a:ext cx="3999887" cy="3155104"/>
          </a:xfrm>
          <a:prstGeom prst="rect">
            <a:avLst/>
          </a:prstGeom>
        </p:spPr>
      </p:pic>
      <p:sp>
        <p:nvSpPr>
          <p:cNvPr id="9" name="Rectangle 8">
            <a:extLst>
              <a:ext uri="{FF2B5EF4-FFF2-40B4-BE49-F238E27FC236}">
                <a16:creationId xmlns:a16="http://schemas.microsoft.com/office/drawing/2014/main" id="{3686E8B9-3CB6-5D4D-9B04-8A044DC0D8DE}"/>
              </a:ext>
            </a:extLst>
          </p:cNvPr>
          <p:cNvSpPr/>
          <p:nvPr/>
        </p:nvSpPr>
        <p:spPr>
          <a:xfrm>
            <a:off x="-87773" y="2356235"/>
            <a:ext cx="4891241" cy="3293209"/>
          </a:xfrm>
          <a:prstGeom prst="rect">
            <a:avLst/>
          </a:prstGeom>
        </p:spPr>
        <p:txBody>
          <a:bodyPr wrap="square">
            <a:spAutoFit/>
          </a:bodyPr>
          <a:lstStyle/>
          <a:p>
            <a:pPr lvl="1"/>
            <a:r>
              <a:rPr lang="en-US" sz="1600" b="1" dirty="0">
                <a:solidFill>
                  <a:srgbClr val="005B89"/>
                </a:solidFill>
              </a:rPr>
              <a:t>Game Goal: </a:t>
            </a:r>
            <a:r>
              <a:rPr lang="en-US" sz="1600" dirty="0">
                <a:solidFill>
                  <a:srgbClr val="005B89"/>
                </a:solidFill>
              </a:rPr>
              <a:t>Match a choice with whether it is </a:t>
            </a:r>
            <a:br>
              <a:rPr lang="en-US" sz="1600" dirty="0">
                <a:solidFill>
                  <a:srgbClr val="005B89"/>
                </a:solidFill>
              </a:rPr>
            </a:br>
            <a:r>
              <a:rPr lang="en-US" sz="1600" dirty="0">
                <a:solidFill>
                  <a:srgbClr val="005B89"/>
                </a:solidFill>
              </a:rPr>
              <a:t>right or wrong.</a:t>
            </a:r>
          </a:p>
          <a:p>
            <a:pPr lvl="1"/>
            <a:endParaRPr lang="en-US" sz="1600" dirty="0">
              <a:solidFill>
                <a:srgbClr val="005B89"/>
              </a:solidFill>
            </a:endParaRPr>
          </a:p>
          <a:p>
            <a:pPr lvl="1"/>
            <a:r>
              <a:rPr lang="en-US" sz="1600" b="1" dirty="0">
                <a:solidFill>
                  <a:srgbClr val="005B89"/>
                </a:solidFill>
              </a:rPr>
              <a:t>Rules:</a:t>
            </a:r>
          </a:p>
          <a:p>
            <a:pPr marL="800100" lvl="1" indent="-342900">
              <a:buFont typeface="+mj-lt"/>
              <a:buAutoNum type="arabicPeriod"/>
            </a:pPr>
            <a:r>
              <a:rPr lang="en-US" sz="1600" dirty="0">
                <a:solidFill>
                  <a:srgbClr val="005B89"/>
                </a:solidFill>
              </a:rPr>
              <a:t>All cards need to be spread out and face down.</a:t>
            </a:r>
          </a:p>
          <a:p>
            <a:pPr marL="800100" lvl="1" indent="-342900">
              <a:buFont typeface="+mj-lt"/>
              <a:buAutoNum type="arabicPeriod"/>
            </a:pPr>
            <a:r>
              <a:rPr lang="en-US" sz="1600" dirty="0">
                <a:solidFill>
                  <a:srgbClr val="005B89"/>
                </a:solidFill>
              </a:rPr>
              <a:t>To begin, one student turns over two cards.</a:t>
            </a:r>
            <a:r>
              <a:rPr lang="en-US" sz="1600" u="sng" dirty="0">
                <a:solidFill>
                  <a:srgbClr val="005B89"/>
                </a:solidFill>
              </a:rPr>
              <a:t> </a:t>
            </a:r>
            <a:endParaRPr lang="en-US" sz="1600" dirty="0">
              <a:solidFill>
                <a:srgbClr val="005B89"/>
              </a:solidFill>
            </a:endParaRPr>
          </a:p>
          <a:p>
            <a:pPr marL="800100" lvl="1" indent="-342900">
              <a:buFont typeface="+mj-lt"/>
              <a:buAutoNum type="arabicPeriod"/>
            </a:pPr>
            <a:r>
              <a:rPr lang="en-US" sz="1600" dirty="0">
                <a:solidFill>
                  <a:srgbClr val="005B89"/>
                </a:solidFill>
              </a:rPr>
              <a:t>If you turn over a choice card and correctly match it with a </a:t>
            </a:r>
            <a:r>
              <a:rPr lang="en-US" sz="1600" i="1" dirty="0">
                <a:solidFill>
                  <a:srgbClr val="005B89"/>
                </a:solidFill>
              </a:rPr>
              <a:t>right </a:t>
            </a:r>
            <a:r>
              <a:rPr lang="en-US" sz="1600" dirty="0">
                <a:solidFill>
                  <a:srgbClr val="005B89"/>
                </a:solidFill>
              </a:rPr>
              <a:t>or </a:t>
            </a:r>
            <a:r>
              <a:rPr lang="en-US" sz="1600" i="1" dirty="0">
                <a:solidFill>
                  <a:srgbClr val="005B89"/>
                </a:solidFill>
              </a:rPr>
              <a:t>wrong </a:t>
            </a:r>
            <a:r>
              <a:rPr lang="en-US" sz="1600" dirty="0">
                <a:solidFill>
                  <a:srgbClr val="005B89"/>
                </a:solidFill>
              </a:rPr>
              <a:t>card, then you may keep the cards.</a:t>
            </a:r>
          </a:p>
          <a:p>
            <a:pPr marL="800100" lvl="1" indent="-342900">
              <a:buFont typeface="+mj-lt"/>
              <a:buAutoNum type="arabicPeriod"/>
            </a:pPr>
            <a:r>
              <a:rPr lang="en-US" sz="1600" dirty="0">
                <a:solidFill>
                  <a:srgbClr val="005B89"/>
                </a:solidFill>
              </a:rPr>
              <a:t>If it is not a match, turn the cards back over.</a:t>
            </a:r>
          </a:p>
          <a:p>
            <a:pPr marL="800100" lvl="1" indent="-342900">
              <a:buFont typeface="+mj-lt"/>
              <a:buAutoNum type="arabicPeriod"/>
            </a:pPr>
            <a:r>
              <a:rPr lang="en-US" sz="1600" dirty="0">
                <a:solidFill>
                  <a:srgbClr val="005B89"/>
                </a:solidFill>
              </a:rPr>
              <a:t>The other student then turns two cards over.</a:t>
            </a:r>
          </a:p>
          <a:p>
            <a:pPr marL="800100" lvl="1" indent="-342900">
              <a:buFont typeface="+mj-lt"/>
              <a:buAutoNum type="arabicPeriod"/>
            </a:pPr>
            <a:r>
              <a:rPr lang="en-US" sz="1600" dirty="0">
                <a:solidFill>
                  <a:srgbClr val="005B89"/>
                </a:solidFill>
              </a:rPr>
              <a:t>Continue taking turns until there are no </a:t>
            </a:r>
            <a:br>
              <a:rPr lang="en-US" sz="1600" dirty="0">
                <a:solidFill>
                  <a:srgbClr val="005B89"/>
                </a:solidFill>
              </a:rPr>
            </a:br>
            <a:r>
              <a:rPr lang="en-US" sz="1600" dirty="0">
                <a:solidFill>
                  <a:srgbClr val="005B89"/>
                </a:solidFill>
              </a:rPr>
              <a:t>cards left.</a:t>
            </a:r>
          </a:p>
        </p:txBody>
      </p:sp>
    </p:spTree>
    <p:extLst>
      <p:ext uri="{BB962C8B-B14F-4D97-AF65-F5344CB8AC3E}">
        <p14:creationId xmlns:p14="http://schemas.microsoft.com/office/powerpoint/2010/main" val="18085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796541-E2CA-5C45-BEC6-3F1CCDFD1DEB}"/>
              </a:ext>
            </a:extLst>
          </p:cNvPr>
          <p:cNvSpPr>
            <a:spLocks noGrp="1"/>
          </p:cNvSpPr>
          <p:nvPr>
            <p:ph type="ctrTitle"/>
          </p:nvPr>
        </p:nvSpPr>
        <p:spPr>
          <a:xfrm>
            <a:off x="442731" y="1591875"/>
            <a:ext cx="7772400" cy="729410"/>
          </a:xfrm>
        </p:spPr>
        <p:txBody>
          <a:bodyPr>
            <a:normAutofit/>
          </a:bodyPr>
          <a:lstStyle/>
          <a:p>
            <a:r>
              <a:rPr lang="en-US" dirty="0"/>
              <a:t>Yes Mess</a:t>
            </a:r>
            <a:endParaRPr lang="de-DE" dirty="0"/>
          </a:p>
        </p:txBody>
      </p:sp>
      <p:sp>
        <p:nvSpPr>
          <p:cNvPr id="4" name="Content Placeholder 5">
            <a:extLst>
              <a:ext uri="{FF2B5EF4-FFF2-40B4-BE49-F238E27FC236}">
                <a16:creationId xmlns:a16="http://schemas.microsoft.com/office/drawing/2014/main" id="{DF1994B6-1419-8546-960A-99AE134F56BE}"/>
              </a:ext>
            </a:extLst>
          </p:cNvPr>
          <p:cNvSpPr txBox="1">
            <a:spLocks/>
          </p:cNvSpPr>
          <p:nvPr/>
        </p:nvSpPr>
        <p:spPr>
          <a:xfrm>
            <a:off x="-81280" y="270986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hurt?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in trouble?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anything bad happen?</a:t>
            </a:r>
          </a:p>
          <a:p>
            <a:pPr>
              <a:lnSpc>
                <a:spcPct val="100000"/>
              </a:lnSpc>
            </a:pPr>
            <a:endParaRPr lang="en-US" sz="2600" dirty="0">
              <a:solidFill>
                <a:srgbClr val="005B89"/>
              </a:solidFill>
            </a:endParaRPr>
          </a:p>
        </p:txBody>
      </p:sp>
      <p:pic>
        <p:nvPicPr>
          <p:cNvPr id="2" name="Picture 1">
            <a:extLst>
              <a:ext uri="{FF2B5EF4-FFF2-40B4-BE49-F238E27FC236}">
                <a16:creationId xmlns:a16="http://schemas.microsoft.com/office/drawing/2014/main" id="{D3CD42B2-FCF7-4344-B3BE-A9EB0A79FC00}"/>
              </a:ext>
            </a:extLst>
          </p:cNvPr>
          <p:cNvPicPr>
            <a:picLocks noChangeAspect="1"/>
          </p:cNvPicPr>
          <p:nvPr/>
        </p:nvPicPr>
        <p:blipFill>
          <a:blip r:embed="rId3"/>
          <a:stretch>
            <a:fillRect/>
          </a:stretch>
        </p:blipFill>
        <p:spPr>
          <a:xfrm>
            <a:off x="5377180" y="3489959"/>
            <a:ext cx="942340" cy="942340"/>
          </a:xfrm>
          <a:prstGeom prst="rect">
            <a:avLst/>
          </a:prstGeom>
        </p:spPr>
      </p:pic>
      <p:pic>
        <p:nvPicPr>
          <p:cNvPr id="3" name="Picture 2">
            <a:extLst>
              <a:ext uri="{FF2B5EF4-FFF2-40B4-BE49-F238E27FC236}">
                <a16:creationId xmlns:a16="http://schemas.microsoft.com/office/drawing/2014/main" id="{CA5A704E-5023-CF48-B666-66C0CBE5460C}"/>
              </a:ext>
            </a:extLst>
          </p:cNvPr>
          <p:cNvPicPr>
            <a:picLocks noChangeAspect="1"/>
          </p:cNvPicPr>
          <p:nvPr/>
        </p:nvPicPr>
        <p:blipFill>
          <a:blip r:embed="rId4"/>
          <a:stretch>
            <a:fillRect/>
          </a:stretch>
        </p:blipFill>
        <p:spPr>
          <a:xfrm>
            <a:off x="5377180" y="4605407"/>
            <a:ext cx="942340" cy="942340"/>
          </a:xfrm>
          <a:prstGeom prst="rect">
            <a:avLst/>
          </a:prstGeom>
        </p:spPr>
      </p:pic>
      <p:pic>
        <p:nvPicPr>
          <p:cNvPr id="5" name="Picture 4">
            <a:extLst>
              <a:ext uri="{FF2B5EF4-FFF2-40B4-BE49-F238E27FC236}">
                <a16:creationId xmlns:a16="http://schemas.microsoft.com/office/drawing/2014/main" id="{46AEB65F-BF5B-F840-9325-2A8EB48DF47E}"/>
              </a:ext>
            </a:extLst>
          </p:cNvPr>
          <p:cNvPicPr>
            <a:picLocks noChangeAspect="1"/>
          </p:cNvPicPr>
          <p:nvPr/>
        </p:nvPicPr>
        <p:blipFill>
          <a:blip r:embed="rId5"/>
          <a:stretch>
            <a:fillRect/>
          </a:stretch>
        </p:blipFill>
        <p:spPr>
          <a:xfrm>
            <a:off x="5377180" y="2387105"/>
            <a:ext cx="942340" cy="942340"/>
          </a:xfrm>
          <a:prstGeom prst="rect">
            <a:avLst/>
          </a:prstGeom>
        </p:spPr>
      </p:pic>
      <p:sp>
        <p:nvSpPr>
          <p:cNvPr id="10" name="TextBox 9">
            <a:extLst>
              <a:ext uri="{FF2B5EF4-FFF2-40B4-BE49-F238E27FC236}">
                <a16:creationId xmlns:a16="http://schemas.microsoft.com/office/drawing/2014/main" id="{19D27E44-BEA4-BC48-BF67-4035E05127B6}"/>
              </a:ext>
            </a:extLst>
          </p:cNvPr>
          <p:cNvSpPr txBox="1"/>
          <p:nvPr/>
        </p:nvSpPr>
        <p:spPr>
          <a:xfrm>
            <a:off x="6598403" y="2321284"/>
            <a:ext cx="2271277" cy="1569660"/>
          </a:xfrm>
          <a:prstGeom prst="rect">
            <a:avLst/>
          </a:prstGeom>
          <a:noFill/>
          <a:ln w="57150">
            <a:solidFill>
              <a:srgbClr val="00B0F0"/>
            </a:solidFill>
          </a:ln>
        </p:spPr>
        <p:txBody>
          <a:bodyPr wrap="square" rtlCol="0">
            <a:spAutoFit/>
          </a:bodyPr>
          <a:lstStyle/>
          <a:p>
            <a:pPr algn="ct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other Yes Mess questions could help </a:t>
            </a:r>
          </a:p>
          <a:p>
            <a:pPr algn="ct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a:t>
            </a:r>
          </a:p>
          <a:p>
            <a:pPr algn="ct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make good choices?</a:t>
            </a:r>
          </a:p>
          <a:p>
            <a:pPr algn="ct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0E14A38-0564-D34E-BAEB-1358117A2CA3}"/>
              </a:ext>
            </a:extLst>
          </p:cNvPr>
          <p:cNvSpPr txBox="1"/>
          <p:nvPr/>
        </p:nvSpPr>
        <p:spPr>
          <a:xfrm>
            <a:off x="6590433" y="4061192"/>
            <a:ext cx="2279247" cy="1569660"/>
          </a:xfrm>
          <a:prstGeom prst="rect">
            <a:avLst/>
          </a:prstGeom>
          <a:noFill/>
          <a:ln w="57150">
            <a:solidFill>
              <a:srgbClr val="00B0F0"/>
            </a:solidFill>
          </a:ln>
        </p:spPr>
        <p:txBody>
          <a:bodyPr wrap="square" rtlCol="0">
            <a:spAutoFit/>
          </a:bodyPr>
          <a:lstStyle/>
          <a:p>
            <a:pPr algn="ct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Remember: If your answer is… </a:t>
            </a:r>
          </a:p>
          <a:p>
            <a:pPr algn="ct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YES = Mess</a:t>
            </a:r>
          </a:p>
          <a:p>
            <a:pPr algn="ct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NO = Go!</a:t>
            </a:r>
          </a:p>
          <a:p>
            <a:pPr algn="ctr"/>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64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C3F9506-375F-C641-A93A-C2496B0758D4}"/>
              </a:ext>
            </a:extLst>
          </p:cNvPr>
          <p:cNvSpPr>
            <a:spLocks noGrp="1"/>
          </p:cNvSpPr>
          <p:nvPr>
            <p:ph type="ctrTitle"/>
          </p:nvPr>
        </p:nvSpPr>
        <p:spPr>
          <a:xfrm>
            <a:off x="442731" y="1591874"/>
            <a:ext cx="7772400" cy="1837125"/>
          </a:xfrm>
        </p:spPr>
        <p:txBody>
          <a:bodyPr>
            <a:normAutofit/>
          </a:bodyPr>
          <a:lstStyle/>
          <a:p>
            <a:r>
              <a:rPr lang="en-US" dirty="0"/>
              <a:t>Yes Mess</a:t>
            </a:r>
            <a:endParaRPr lang="de-DE" dirty="0"/>
          </a:p>
        </p:txBody>
      </p:sp>
      <p:pic>
        <p:nvPicPr>
          <p:cNvPr id="10" name="Picture 9">
            <a:extLst>
              <a:ext uri="{FF2B5EF4-FFF2-40B4-BE49-F238E27FC236}">
                <a16:creationId xmlns:a16="http://schemas.microsoft.com/office/drawing/2014/main" id="{816AD16D-A48D-074E-83C0-AA432F3DBEB4}"/>
              </a:ext>
            </a:extLst>
          </p:cNvPr>
          <p:cNvPicPr>
            <a:picLocks noChangeAspect="1"/>
          </p:cNvPicPr>
          <p:nvPr/>
        </p:nvPicPr>
        <p:blipFill rotWithShape="1">
          <a:blip r:embed="rId3"/>
          <a:srcRect l="1886" t="35" r="2990" b="-35"/>
          <a:stretch/>
        </p:blipFill>
        <p:spPr>
          <a:xfrm>
            <a:off x="544933" y="2449476"/>
            <a:ext cx="3216132" cy="2535762"/>
          </a:xfrm>
          <a:prstGeom prst="rect">
            <a:avLst/>
          </a:prstGeom>
          <a:ln>
            <a:solidFill>
              <a:schemeClr val="bg1">
                <a:lumMod val="75000"/>
              </a:schemeClr>
            </a:solidFill>
          </a:ln>
        </p:spPr>
      </p:pic>
      <p:sp>
        <p:nvSpPr>
          <p:cNvPr id="11" name="TextBox 10">
            <a:extLst>
              <a:ext uri="{FF2B5EF4-FFF2-40B4-BE49-F238E27FC236}">
                <a16:creationId xmlns:a16="http://schemas.microsoft.com/office/drawing/2014/main" id="{730AC3D7-AF54-2A43-A111-6DFACEA6360B}"/>
              </a:ext>
            </a:extLst>
          </p:cNvPr>
          <p:cNvSpPr txBox="1"/>
          <p:nvPr/>
        </p:nvSpPr>
        <p:spPr>
          <a:xfrm>
            <a:off x="3966554" y="2330208"/>
            <a:ext cx="3906519" cy="1107996"/>
          </a:xfrm>
          <a:prstGeom prst="rect">
            <a:avLst/>
          </a:prstGeom>
          <a:noFill/>
        </p:spPr>
        <p:txBody>
          <a:bodyPr wrap="square" rtlCol="0">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see my favorite candy bar on my teacher’s desk.</a:t>
            </a:r>
          </a:p>
          <a:p>
            <a:endParaRPr lang="de-DE" dirty="0"/>
          </a:p>
        </p:txBody>
      </p:sp>
      <p:grpSp>
        <p:nvGrpSpPr>
          <p:cNvPr id="12" name="Group 11">
            <a:extLst>
              <a:ext uri="{FF2B5EF4-FFF2-40B4-BE49-F238E27FC236}">
                <a16:creationId xmlns:a16="http://schemas.microsoft.com/office/drawing/2014/main" id="{E76D2C0C-35C4-3F48-AF85-9A904E379E6E}"/>
              </a:ext>
            </a:extLst>
          </p:cNvPr>
          <p:cNvGrpSpPr/>
          <p:nvPr/>
        </p:nvGrpSpPr>
        <p:grpSpPr>
          <a:xfrm>
            <a:off x="116989" y="2242895"/>
            <a:ext cx="3849565" cy="3394780"/>
            <a:chOff x="2530917" y="3034843"/>
            <a:chExt cx="3849565" cy="3394780"/>
          </a:xfrm>
        </p:grpSpPr>
        <p:pic>
          <p:nvPicPr>
            <p:cNvPr id="22" name="Picture 21">
              <a:extLst>
                <a:ext uri="{FF2B5EF4-FFF2-40B4-BE49-F238E27FC236}">
                  <a16:creationId xmlns:a16="http://schemas.microsoft.com/office/drawing/2014/main" id="{95C32180-47D9-0746-88EB-EC1DE188BAC1}"/>
                </a:ext>
              </a:extLst>
            </p:cNvPr>
            <p:cNvPicPr>
              <a:picLocks noChangeAspect="1"/>
            </p:cNvPicPr>
            <p:nvPr/>
          </p:nvPicPr>
          <p:blipFill>
            <a:blip r:embed="rId4"/>
            <a:srcRect/>
            <a:stretch/>
          </p:blipFill>
          <p:spPr>
            <a:xfrm>
              <a:off x="2744060" y="3034843"/>
              <a:ext cx="3394780" cy="3394780"/>
            </a:xfrm>
            <a:prstGeom prst="rect">
              <a:avLst/>
            </a:prstGeom>
          </p:spPr>
        </p:pic>
        <p:sp>
          <p:nvSpPr>
            <p:cNvPr id="23" name="TextBox 22">
              <a:extLst>
                <a:ext uri="{FF2B5EF4-FFF2-40B4-BE49-F238E27FC236}">
                  <a16:creationId xmlns:a16="http://schemas.microsoft.com/office/drawing/2014/main" id="{423A55BF-B3C2-2E42-A707-4BD1029C9DA4}"/>
                </a:ext>
              </a:extLst>
            </p:cNvPr>
            <p:cNvSpPr txBox="1"/>
            <p:nvPr/>
          </p:nvSpPr>
          <p:spPr>
            <a:xfrm>
              <a:off x="2530917" y="4036058"/>
              <a:ext cx="3849565" cy="1374735"/>
            </a:xfrm>
            <a:prstGeom prst="rect">
              <a:avLst/>
            </a:prstGeom>
            <a:noFill/>
          </p:spPr>
          <p:txBody>
            <a:bodyPr wrap="square" rtlCol="0">
              <a:spAutoFit/>
            </a:bodyPr>
            <a:lstStyle/>
            <a:p>
              <a:pPr algn="ctr">
                <a:lnSpc>
                  <a:spcPts val="5000"/>
                </a:lnSpc>
              </a:pPr>
              <a:r>
                <a:rPr lang="de-DE" sz="4800" b="1" dirty="0">
                  <a:latin typeface="Open Sans" panose="020B0606030504020204" pitchFamily="34" charset="0"/>
                  <a:ea typeface="Open Sans" panose="020B0606030504020204" pitchFamily="34" charset="0"/>
                  <a:cs typeface="Open Sans" panose="020B0606030504020204" pitchFamily="34" charset="0"/>
                </a:rPr>
                <a:t>YES </a:t>
              </a:r>
              <a:br>
                <a:rPr lang="de-DE" sz="4800" b="1" dirty="0">
                  <a:latin typeface="Open Sans" panose="020B0606030504020204" pitchFamily="34" charset="0"/>
                  <a:ea typeface="Open Sans" panose="020B0606030504020204" pitchFamily="34" charset="0"/>
                  <a:cs typeface="Open Sans" panose="020B0606030504020204" pitchFamily="34" charset="0"/>
                </a:rPr>
              </a:br>
              <a:r>
                <a:rPr lang="de-DE" sz="4800" b="1" dirty="0">
                  <a:latin typeface="Open Sans" panose="020B0606030504020204" pitchFamily="34" charset="0"/>
                  <a:ea typeface="Open Sans" panose="020B0606030504020204" pitchFamily="34" charset="0"/>
                  <a:cs typeface="Open Sans" panose="020B0606030504020204" pitchFamily="34" charset="0"/>
                </a:rPr>
                <a:t>MESS</a:t>
              </a:r>
            </a:p>
          </p:txBody>
        </p:sp>
      </p:grpSp>
      <p:sp>
        <p:nvSpPr>
          <p:cNvPr id="24" name="Rectangle 23">
            <a:extLst>
              <a:ext uri="{FF2B5EF4-FFF2-40B4-BE49-F238E27FC236}">
                <a16:creationId xmlns:a16="http://schemas.microsoft.com/office/drawing/2014/main" id="{BF39A92E-10F7-884C-BD2D-8A4C4A23A5AF}"/>
              </a:ext>
            </a:extLst>
          </p:cNvPr>
          <p:cNvSpPr/>
          <p:nvPr/>
        </p:nvSpPr>
        <p:spPr>
          <a:xfrm>
            <a:off x="3930401" y="2330208"/>
            <a:ext cx="3794186" cy="1200329"/>
          </a:xfrm>
          <a:prstGeom prst="rect">
            <a:avLst/>
          </a:prstGeom>
        </p:spPr>
        <p:txBody>
          <a:bodyPr wrap="square">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No one is watching, so I choose to take it home for a snack.</a:t>
            </a:r>
          </a:p>
        </p:txBody>
      </p:sp>
      <p:sp>
        <p:nvSpPr>
          <p:cNvPr id="25" name="Rectangle 24">
            <a:extLst>
              <a:ext uri="{FF2B5EF4-FFF2-40B4-BE49-F238E27FC236}">
                <a16:creationId xmlns:a16="http://schemas.microsoft.com/office/drawing/2014/main" id="{4C5D86DB-8A1F-904D-A332-BE4059EACACF}"/>
              </a:ext>
            </a:extLst>
          </p:cNvPr>
          <p:cNvSpPr/>
          <p:nvPr/>
        </p:nvSpPr>
        <p:spPr>
          <a:xfrm>
            <a:off x="3973581" y="2330208"/>
            <a:ext cx="3992881" cy="1569660"/>
          </a:xfrm>
          <a:prstGeom prst="rect">
            <a:avLst/>
          </a:prstGeom>
        </p:spPr>
        <p:txBody>
          <a:bodyPr wrap="square">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forgot to do my homework, so I choose to quickly copy my friend’s answers before school.</a:t>
            </a:r>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45AA71B-5EB5-A042-8BC7-F4AEADF9C6B0}"/>
              </a:ext>
            </a:extLst>
          </p:cNvPr>
          <p:cNvSpPr/>
          <p:nvPr/>
        </p:nvSpPr>
        <p:spPr>
          <a:xfrm>
            <a:off x="3966554" y="2315598"/>
            <a:ext cx="4004116" cy="1569660"/>
          </a:xfrm>
          <a:prstGeom prst="rect">
            <a:avLst/>
          </a:prstGeom>
        </p:spPr>
        <p:txBody>
          <a:bodyPr wrap="square">
            <a:spAutoFit/>
          </a:bodyPr>
          <a:lstStyle/>
          <a:p>
            <a:pPr lvl="0">
              <a:defRPr/>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My uncle forgot his cell phone at my apartment, so I choose to bring it to school so I can play with it.</a:t>
            </a:r>
          </a:p>
        </p:txBody>
      </p:sp>
    </p:spTree>
    <p:extLst>
      <p:ext uri="{BB962C8B-B14F-4D97-AF65-F5344CB8AC3E}">
        <p14:creationId xmlns:p14="http://schemas.microsoft.com/office/powerpoint/2010/main" val="21128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 presetClass="exit" presetSubtype="0" fill="hold"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4" grpId="0"/>
      <p:bldP spid="24" grpId="1"/>
      <p:bldP spid="25" grpId="0"/>
      <p:bldP spid="25" grpId="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DF1994B6-1419-8546-960A-99AE134F56BE}"/>
              </a:ext>
            </a:extLst>
          </p:cNvPr>
          <p:cNvSpPr txBox="1">
            <a:spLocks/>
          </p:cNvSpPr>
          <p:nvPr/>
        </p:nvSpPr>
        <p:spPr>
          <a:xfrm>
            <a:off x="-81280" y="270986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hurt?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in trouble?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anything bad happen?</a:t>
            </a:r>
          </a:p>
          <a:p>
            <a:pPr>
              <a:lnSpc>
                <a:spcPct val="100000"/>
              </a:lnSpc>
            </a:pPr>
            <a:endParaRPr lang="en-US" sz="2600" dirty="0">
              <a:solidFill>
                <a:srgbClr val="005B89"/>
              </a:solidFill>
            </a:endParaRPr>
          </a:p>
        </p:txBody>
      </p:sp>
      <p:pic>
        <p:nvPicPr>
          <p:cNvPr id="2" name="Picture 1">
            <a:extLst>
              <a:ext uri="{FF2B5EF4-FFF2-40B4-BE49-F238E27FC236}">
                <a16:creationId xmlns:a16="http://schemas.microsoft.com/office/drawing/2014/main" id="{D3CD42B2-FCF7-4344-B3BE-A9EB0A79FC00}"/>
              </a:ext>
            </a:extLst>
          </p:cNvPr>
          <p:cNvPicPr>
            <a:picLocks noChangeAspect="1"/>
          </p:cNvPicPr>
          <p:nvPr/>
        </p:nvPicPr>
        <p:blipFill>
          <a:blip r:embed="rId3"/>
          <a:stretch>
            <a:fillRect/>
          </a:stretch>
        </p:blipFill>
        <p:spPr>
          <a:xfrm>
            <a:off x="5377180" y="3489959"/>
            <a:ext cx="942340" cy="942340"/>
          </a:xfrm>
          <a:prstGeom prst="rect">
            <a:avLst/>
          </a:prstGeom>
        </p:spPr>
      </p:pic>
      <p:pic>
        <p:nvPicPr>
          <p:cNvPr id="3" name="Picture 2">
            <a:extLst>
              <a:ext uri="{FF2B5EF4-FFF2-40B4-BE49-F238E27FC236}">
                <a16:creationId xmlns:a16="http://schemas.microsoft.com/office/drawing/2014/main" id="{CA5A704E-5023-CF48-B666-66C0CBE5460C}"/>
              </a:ext>
            </a:extLst>
          </p:cNvPr>
          <p:cNvPicPr>
            <a:picLocks noChangeAspect="1"/>
          </p:cNvPicPr>
          <p:nvPr/>
        </p:nvPicPr>
        <p:blipFill>
          <a:blip r:embed="rId4"/>
          <a:stretch>
            <a:fillRect/>
          </a:stretch>
        </p:blipFill>
        <p:spPr>
          <a:xfrm>
            <a:off x="5377180" y="4605407"/>
            <a:ext cx="942340" cy="942340"/>
          </a:xfrm>
          <a:prstGeom prst="rect">
            <a:avLst/>
          </a:prstGeom>
        </p:spPr>
      </p:pic>
      <p:pic>
        <p:nvPicPr>
          <p:cNvPr id="5" name="Picture 4">
            <a:extLst>
              <a:ext uri="{FF2B5EF4-FFF2-40B4-BE49-F238E27FC236}">
                <a16:creationId xmlns:a16="http://schemas.microsoft.com/office/drawing/2014/main" id="{46AEB65F-BF5B-F840-9325-2A8EB48DF47E}"/>
              </a:ext>
            </a:extLst>
          </p:cNvPr>
          <p:cNvPicPr>
            <a:picLocks noChangeAspect="1"/>
          </p:cNvPicPr>
          <p:nvPr/>
        </p:nvPicPr>
        <p:blipFill>
          <a:blip r:embed="rId5"/>
          <a:stretch>
            <a:fillRect/>
          </a:stretch>
        </p:blipFill>
        <p:spPr>
          <a:xfrm>
            <a:off x="5377180" y="2387105"/>
            <a:ext cx="942340" cy="942340"/>
          </a:xfrm>
          <a:prstGeom prst="rect">
            <a:avLst/>
          </a:prstGeom>
        </p:spPr>
      </p:pic>
      <p:sp>
        <p:nvSpPr>
          <p:cNvPr id="9" name="Title 1">
            <a:extLst>
              <a:ext uri="{FF2B5EF4-FFF2-40B4-BE49-F238E27FC236}">
                <a16:creationId xmlns:a16="http://schemas.microsoft.com/office/drawing/2014/main" id="{DC05E056-F478-2D4E-ABAA-7CFF3CFFEC9B}"/>
              </a:ext>
            </a:extLst>
          </p:cNvPr>
          <p:cNvSpPr txBox="1">
            <a:spLocks/>
          </p:cNvSpPr>
          <p:nvPr/>
        </p:nvSpPr>
        <p:spPr>
          <a:xfrm>
            <a:off x="407475" y="1468295"/>
            <a:ext cx="670452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marL="0" lvl="1"/>
            <a:r>
              <a:rPr lang="en-US" sz="26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I choose to make the choices that I know are best for me.</a:t>
            </a:r>
            <a:br>
              <a:rPr lang="en-US" sz="2800" dirty="0"/>
            </a:br>
            <a:endParaRPr lang="en-US" sz="2600" kern="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933DD75C-9FC7-5C41-893F-F0122BBE0D35}"/>
              </a:ext>
            </a:extLst>
          </p:cNvPr>
          <p:cNvGrpSpPr/>
          <p:nvPr/>
        </p:nvGrpSpPr>
        <p:grpSpPr>
          <a:xfrm>
            <a:off x="133157" y="2233930"/>
            <a:ext cx="3849565" cy="3504066"/>
            <a:chOff x="2530917" y="2955644"/>
            <a:chExt cx="3849565" cy="3504066"/>
          </a:xfrm>
        </p:grpSpPr>
        <p:pic>
          <p:nvPicPr>
            <p:cNvPr id="11" name="Picture 10">
              <a:extLst>
                <a:ext uri="{FF2B5EF4-FFF2-40B4-BE49-F238E27FC236}">
                  <a16:creationId xmlns:a16="http://schemas.microsoft.com/office/drawing/2014/main" id="{F8B314DF-AC08-9942-BA32-B1FCDD0108EE}"/>
                </a:ext>
              </a:extLst>
            </p:cNvPr>
            <p:cNvPicPr>
              <a:picLocks noChangeAspect="1"/>
            </p:cNvPicPr>
            <p:nvPr/>
          </p:nvPicPr>
          <p:blipFill>
            <a:blip r:embed="rId6"/>
            <a:srcRect/>
            <a:stretch/>
          </p:blipFill>
          <p:spPr>
            <a:xfrm>
              <a:off x="2686760" y="2955644"/>
              <a:ext cx="3504066" cy="3504066"/>
            </a:xfrm>
            <a:prstGeom prst="rect">
              <a:avLst/>
            </a:prstGeom>
          </p:spPr>
        </p:pic>
        <p:sp>
          <p:nvSpPr>
            <p:cNvPr id="12" name="TextBox 11">
              <a:extLst>
                <a:ext uri="{FF2B5EF4-FFF2-40B4-BE49-F238E27FC236}">
                  <a16:creationId xmlns:a16="http://schemas.microsoft.com/office/drawing/2014/main" id="{771C0DF2-6CB4-E247-A0F1-E7AB7B1AFEC8}"/>
                </a:ext>
              </a:extLst>
            </p:cNvPr>
            <p:cNvSpPr txBox="1"/>
            <p:nvPr/>
          </p:nvSpPr>
          <p:spPr>
            <a:xfrm>
              <a:off x="2530917" y="4036058"/>
              <a:ext cx="3849565" cy="1374735"/>
            </a:xfrm>
            <a:prstGeom prst="rect">
              <a:avLst/>
            </a:prstGeom>
            <a:noFill/>
          </p:spPr>
          <p:txBody>
            <a:bodyPr wrap="square" rtlCol="0">
              <a:spAutoFit/>
            </a:bodyPr>
            <a:lstStyle/>
            <a:p>
              <a:pPr algn="ctr">
                <a:lnSpc>
                  <a:spcPts val="5000"/>
                </a:lnSpc>
              </a:pPr>
              <a:r>
                <a:rPr lang="de-DE" sz="4800" b="1" dirty="0">
                  <a:latin typeface="Open Sans" panose="020B0606030504020204" pitchFamily="34" charset="0"/>
                  <a:ea typeface="Open Sans" panose="020B0606030504020204" pitchFamily="34" charset="0"/>
                  <a:cs typeface="Open Sans" panose="020B0606030504020204" pitchFamily="34" charset="0"/>
                </a:rPr>
                <a:t>YES </a:t>
              </a:r>
              <a:br>
                <a:rPr lang="de-DE" sz="4800" b="1" dirty="0">
                  <a:latin typeface="Open Sans" panose="020B0606030504020204" pitchFamily="34" charset="0"/>
                  <a:ea typeface="Open Sans" panose="020B0606030504020204" pitchFamily="34" charset="0"/>
                  <a:cs typeface="Open Sans" panose="020B0606030504020204" pitchFamily="34" charset="0"/>
                </a:rPr>
              </a:br>
              <a:r>
                <a:rPr lang="de-DE" sz="4800" b="1" dirty="0">
                  <a:latin typeface="Open Sans" panose="020B0606030504020204" pitchFamily="34" charset="0"/>
                  <a:ea typeface="Open Sans" panose="020B0606030504020204" pitchFamily="34" charset="0"/>
                  <a:cs typeface="Open Sans" panose="020B0606030504020204" pitchFamily="34" charset="0"/>
                </a:rPr>
                <a:t>MESS</a:t>
              </a:r>
            </a:p>
          </p:txBody>
        </p:sp>
      </p:grpSp>
    </p:spTree>
    <p:extLst>
      <p:ext uri="{BB962C8B-B14F-4D97-AF65-F5344CB8AC3E}">
        <p14:creationId xmlns:p14="http://schemas.microsoft.com/office/powerpoint/2010/main" val="193792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8B128FB2-7587-584E-B19D-53F83B0FF52F}"/>
              </a:ext>
            </a:extLst>
          </p:cNvPr>
          <p:cNvSpPr txBox="1">
            <a:spLocks/>
          </p:cNvSpPr>
          <p:nvPr/>
        </p:nvSpPr>
        <p:spPr>
          <a:xfrm>
            <a:off x="403401" y="1835173"/>
            <a:ext cx="3772359"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i="1" dirty="0">
                <a:solidFill>
                  <a:srgbClr val="005B89"/>
                </a:solidFill>
              </a:rPr>
              <a:t>I soar with wings.</a:t>
            </a:r>
            <a:br>
              <a:rPr lang="en-US" sz="2200" i="1" dirty="0">
                <a:solidFill>
                  <a:srgbClr val="005B89"/>
                </a:solidFill>
              </a:rPr>
            </a:br>
            <a:r>
              <a:rPr lang="en-US" sz="2200" i="1" dirty="0">
                <a:solidFill>
                  <a:srgbClr val="005B89"/>
                </a:solidFill>
              </a:rPr>
              <a:t>Let me tell you why. </a:t>
            </a:r>
            <a:br>
              <a:rPr lang="en-US" sz="2200" i="1" dirty="0">
                <a:solidFill>
                  <a:srgbClr val="005B89"/>
                </a:solidFill>
              </a:rPr>
            </a:br>
            <a:r>
              <a:rPr lang="en-US" sz="2200" i="1" dirty="0">
                <a:solidFill>
                  <a:srgbClr val="005B89"/>
                </a:solidFill>
              </a:rPr>
              <a:t>I learn lots of skills that help me reach the sky…</a:t>
            </a:r>
          </a:p>
          <a:p>
            <a:br>
              <a:rPr lang="en-US" sz="2200" dirty="0">
                <a:solidFill>
                  <a:srgbClr val="005B89"/>
                </a:solidFill>
              </a:rPr>
            </a:br>
            <a:r>
              <a:rPr lang="en-US" sz="2200" dirty="0">
                <a:solidFill>
                  <a:srgbClr val="005B89"/>
                </a:solidFill>
              </a:rPr>
              <a:t>I understand the choices I make should be what’s best for me to do, </a:t>
            </a:r>
            <a:br>
              <a:rPr lang="en-US" sz="2200" dirty="0">
                <a:solidFill>
                  <a:srgbClr val="005B89"/>
                </a:solidFill>
              </a:rPr>
            </a:br>
            <a:r>
              <a:rPr lang="en-US" sz="2200" dirty="0">
                <a:solidFill>
                  <a:srgbClr val="005B89"/>
                </a:solidFill>
              </a:rPr>
              <a:t>and what happens is on me and not any of you.</a:t>
            </a:r>
          </a:p>
          <a:p>
            <a:endParaRPr lang="en-US" sz="2200" dirty="0">
              <a:solidFill>
                <a:srgbClr val="005B89"/>
              </a:solidFill>
            </a:endParaRPr>
          </a:p>
        </p:txBody>
      </p:sp>
      <p:pic>
        <p:nvPicPr>
          <p:cNvPr id="11" name="Picture 10">
            <a:extLst>
              <a:ext uri="{FF2B5EF4-FFF2-40B4-BE49-F238E27FC236}">
                <a16:creationId xmlns:a16="http://schemas.microsoft.com/office/drawing/2014/main" id="{79F9B829-3392-0544-81DD-4A6E557918A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72378" y="1910078"/>
            <a:ext cx="4250789" cy="2828323"/>
          </a:xfrm>
          <a:prstGeom prst="rect">
            <a:avLst/>
          </a:prstGeom>
        </p:spPr>
      </p:pic>
    </p:spTree>
    <p:extLst>
      <p:ext uri="{BB962C8B-B14F-4D97-AF65-F5344CB8AC3E}">
        <p14:creationId xmlns:p14="http://schemas.microsoft.com/office/powerpoint/2010/main" val="1145770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Challenge Time!</a:t>
            </a:r>
            <a:endParaRPr lang="de-DE" dirty="0"/>
          </a:p>
        </p:txBody>
      </p:sp>
      <p:pic>
        <p:nvPicPr>
          <p:cNvPr id="7" name="Picture 6">
            <a:extLst>
              <a:ext uri="{FF2B5EF4-FFF2-40B4-BE49-F238E27FC236}">
                <a16:creationId xmlns:a16="http://schemas.microsoft.com/office/drawing/2014/main" id="{6FF76859-C44A-2A48-A132-7F1F43CCCBF8}"/>
              </a:ext>
            </a:extLst>
          </p:cNvPr>
          <p:cNvPicPr>
            <a:picLocks noChangeAspect="1"/>
          </p:cNvPicPr>
          <p:nvPr/>
        </p:nvPicPr>
        <p:blipFill>
          <a:blip r:embed="rId3"/>
          <a:stretch>
            <a:fillRect/>
          </a:stretch>
        </p:blipFill>
        <p:spPr>
          <a:xfrm>
            <a:off x="524434" y="2357093"/>
            <a:ext cx="5480581" cy="3653720"/>
          </a:xfrm>
          <a:prstGeom prst="rect">
            <a:avLst/>
          </a:prstGeom>
        </p:spPr>
      </p:pic>
    </p:spTree>
    <p:extLst>
      <p:ext uri="{BB962C8B-B14F-4D97-AF65-F5344CB8AC3E}">
        <p14:creationId xmlns:p14="http://schemas.microsoft.com/office/powerpoint/2010/main" val="4239925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2" ma:contentTypeDescription="Create a new document." ma:contentTypeScope="" ma:versionID="5375dfd2c27d0bb8a43285726a5c5285">
  <xsd:schema xmlns:xsd="http://www.w3.org/2001/XMLSchema" xmlns:xs="http://www.w3.org/2001/XMLSchema" xmlns:p="http://schemas.microsoft.com/office/2006/metadata/properties" xmlns:ns2="0b5f8546-f232-423b-b5ab-b50858856574" xmlns:ns3="2f80ae54-6d9f-4f2a-b7e8-58987361d6c8" targetNamespace="http://schemas.microsoft.com/office/2006/metadata/properties" ma:root="true" ma:fieldsID="e48bb0c7929166fdef0de201cc072990" ns2:_="" ns3:_="">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589DD-34FB-4995-8418-1190E39AF98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3.xml><?xml version="1.0" encoding="utf-8"?>
<ds:datastoreItem xmlns:ds="http://schemas.openxmlformats.org/officeDocument/2006/customXml" ds:itemID="{F9F332A2-C673-421F-A547-C4CD3762F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5698</TotalTime>
  <Words>4049</Words>
  <Application>Microsoft Macintosh PowerPoint</Application>
  <PresentationFormat>On-screen Show (4:3)</PresentationFormat>
  <Paragraphs>317</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Arial</vt:lpstr>
      <vt:lpstr>Open Sans</vt:lpstr>
      <vt:lpstr>Calibri Light</vt:lpstr>
      <vt:lpstr>Office Theme</vt:lpstr>
      <vt:lpstr>Time to Play!</vt:lpstr>
      <vt:lpstr>My Choices</vt:lpstr>
      <vt:lpstr>Right or Wrong?</vt:lpstr>
      <vt:lpstr>Right or Wrong?</vt:lpstr>
      <vt:lpstr>Yes Mess</vt:lpstr>
      <vt:lpstr>Yes Mess</vt:lpstr>
      <vt:lpstr>PowerPoint Presentation</vt:lpstr>
      <vt:lpstr>PowerPoint Presentation</vt:lpstr>
      <vt:lpstr>Challenge Time!</vt:lpstr>
      <vt:lpstr>YOUR actions matter</vt:lpstr>
      <vt:lpstr>Personal Responsibility</vt:lpstr>
      <vt:lpstr>Hand Up, Pair Up, Own Up!</vt:lpstr>
      <vt:lpstr>Tic Tac Toe!</vt:lpstr>
      <vt:lpstr>PowerPoint Presentation</vt:lpstr>
      <vt:lpstr>Create your ID</vt:lpstr>
      <vt:lpstr>Yes Mess Cards</vt:lpstr>
      <vt:lpstr>Game Prep!</vt:lpstr>
      <vt:lpstr>Time to Play!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Daniel Lyman</cp:lastModifiedBy>
  <cp:revision>324</cp:revision>
  <dcterms:created xsi:type="dcterms:W3CDTF">2018-10-31T19:03:45Z</dcterms:created>
  <dcterms:modified xsi:type="dcterms:W3CDTF">2019-09-09T21:12:00Z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